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7" r:id="rId2"/>
    <p:sldId id="298" r:id="rId3"/>
    <p:sldId id="257" r:id="rId4"/>
    <p:sldId id="261" r:id="rId5"/>
    <p:sldId id="289" r:id="rId6"/>
    <p:sldId id="269" r:id="rId7"/>
    <p:sldId id="270" r:id="rId8"/>
    <p:sldId id="291" r:id="rId9"/>
    <p:sldId id="260" r:id="rId10"/>
    <p:sldId id="273" r:id="rId11"/>
    <p:sldId id="285" r:id="rId12"/>
    <p:sldId id="272" r:id="rId13"/>
    <p:sldId id="295" r:id="rId14"/>
    <p:sldId id="294" r:id="rId15"/>
    <p:sldId id="266" r:id="rId16"/>
    <p:sldId id="296" r:id="rId17"/>
    <p:sldId id="297" r:id="rId18"/>
    <p:sldId id="283" r:id="rId19"/>
    <p:sldId id="268" r:id="rId20"/>
    <p:sldId id="288" r:id="rId21"/>
    <p:sldId id="267" r:id="rId22"/>
    <p:sldId id="293" r:id="rId23"/>
    <p:sldId id="292" r:id="rId24"/>
    <p:sldId id="258" r:id="rId25"/>
    <p:sldId id="286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70B0"/>
    <a:srgbClr val="6AB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1" d="100"/>
          <a:sy n="61" d="100"/>
        </p:scale>
        <p:origin x="1136" y="68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00E01-DFB0-4DCB-88DD-BB1759AD594C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1A888-EB91-4978-A5FF-A627E2013D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735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版权声明：精品模板商业授权，请联系</a:t>
            </a:r>
            <a:r>
              <a:rPr lang="en-US" altLang="zh-CN" dirty="0"/>
              <a:t>【</a:t>
            </a:r>
            <a:r>
              <a:rPr lang="zh-CN" altLang="en-US" dirty="0"/>
              <a:t>锐旗设计</a:t>
            </a:r>
            <a:r>
              <a:rPr lang="en-US" altLang="zh-CN" dirty="0"/>
              <a:t>】:https://9ppt.taobao.com</a:t>
            </a:r>
            <a:r>
              <a:rPr lang="zh-CN" altLang="en-US" dirty="0"/>
              <a:t>，专业</a:t>
            </a:r>
            <a:r>
              <a:rPr lang="en-US" altLang="zh-CN" dirty="0"/>
              <a:t>PPT</a:t>
            </a:r>
            <a:r>
              <a:rPr lang="zh-CN" altLang="en-US" dirty="0"/>
              <a:t>老师为你解决所有</a:t>
            </a:r>
            <a:r>
              <a:rPr lang="en-US" altLang="zh-CN" dirty="0"/>
              <a:t>PPT</a:t>
            </a:r>
            <a:r>
              <a:rPr lang="zh-CN" altLang="en-US" dirty="0"/>
              <a:t>问题！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1A888-EB91-4978-A5FF-A627E2013DC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35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1A888-EB91-4978-A5FF-A627E2013DC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495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1A888-EB91-4978-A5FF-A627E2013DC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719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1A888-EB91-4978-A5FF-A627E2013DC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572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1A888-EB91-4978-A5FF-A627E2013DC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52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CDD9-8DC0-41E3-9C07-8313BA258D86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70B9-E201-4B81-989A-F284266B80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05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CDD9-8DC0-41E3-9C07-8313BA258D86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70B9-E201-4B81-989A-F284266B80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22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CDD9-8DC0-41E3-9C07-8313BA258D86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70B9-E201-4B81-989A-F284266B80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143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CDD9-8DC0-41E3-9C07-8313BA258D86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70B9-E201-4B81-989A-F284266B80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350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CDD9-8DC0-41E3-9C07-8313BA258D86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70B9-E201-4B81-989A-F284266B80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15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CDD9-8DC0-41E3-9C07-8313BA258D86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70B9-E201-4B81-989A-F284266B80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664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CDD9-8DC0-41E3-9C07-8313BA258D86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70B9-E201-4B81-989A-F284266B80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030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CDD9-8DC0-41E3-9C07-8313BA258D86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70B9-E201-4B81-989A-F284266B80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32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CDD9-8DC0-41E3-9C07-8313BA258D86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70B9-E201-4B81-989A-F284266B80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12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CDD9-8DC0-41E3-9C07-8313BA258D86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70B9-E201-4B81-989A-F284266B80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09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ACDD9-8DC0-41E3-9C07-8313BA258D86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70B9-E201-4B81-989A-F284266B80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32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ACDD9-8DC0-41E3-9C07-8313BA258D86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870B9-E201-4B81-989A-F284266B80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52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eg"/><Relationship Id="rId3" Type="http://schemas.openxmlformats.org/officeDocument/2006/relationships/image" Target="../media/image7.pn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jp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7.pn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15597" y="-12699"/>
            <a:ext cx="5219281" cy="145309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326792"/>
            <a:ext cx="4049486" cy="25439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93" y="0"/>
            <a:ext cx="5920521" cy="15039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6512"/>
            <a:ext cx="1810722" cy="3429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58286" y="0"/>
            <a:ext cx="3633714" cy="26601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3910">
            <a:off x="10599209" y="1786629"/>
            <a:ext cx="1742763" cy="14585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986" y="3773212"/>
            <a:ext cx="1915667" cy="308478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2864">
            <a:off x="-2096184" y="2531793"/>
            <a:ext cx="3686232" cy="2873882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044221" y="1788513"/>
            <a:ext cx="10680700" cy="3745646"/>
            <a:chOff x="1044221" y="1788513"/>
            <a:chExt cx="10680700" cy="3745646"/>
          </a:xfrm>
        </p:grpSpPr>
        <p:grpSp>
          <p:nvGrpSpPr>
            <p:cNvPr id="4" name="组合 3"/>
            <p:cNvGrpSpPr/>
            <p:nvPr/>
          </p:nvGrpSpPr>
          <p:grpSpPr>
            <a:xfrm>
              <a:off x="1044221" y="1788513"/>
              <a:ext cx="10680700" cy="3745646"/>
              <a:chOff x="1099085" y="2000889"/>
              <a:chExt cx="10680700" cy="3745646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638303" y="2000889"/>
                <a:ext cx="9296401" cy="3214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41" t="7750" r="8124" b="15939"/>
              <a:stretch/>
            </p:blipFill>
            <p:spPr>
              <a:xfrm>
                <a:off x="1099085" y="2159424"/>
                <a:ext cx="10680700" cy="3587111"/>
              </a:xfrm>
              <a:prstGeom prst="rect">
                <a:avLst/>
              </a:prstGeom>
            </p:spPr>
          </p:pic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499" y="1863664"/>
              <a:ext cx="1031949" cy="1954222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7986110" y="3060798"/>
              <a:ext cx="2840907" cy="2079759"/>
            </a:xfrm>
            <a:prstGeom prst="rect">
              <a:avLst/>
            </a:prstGeom>
          </p:spPr>
        </p:pic>
      </p:grpSp>
      <p:sp>
        <p:nvSpPr>
          <p:cNvPr id="28" name="文本框 27"/>
          <p:cNvSpPr txBox="1"/>
          <p:nvPr/>
        </p:nvSpPr>
        <p:spPr>
          <a:xfrm>
            <a:off x="2237693" y="2351895"/>
            <a:ext cx="76005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1B70B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</a:t>
            </a:r>
            <a:r>
              <a:rPr lang="zh-CN" altLang="en-US" sz="6600" b="1" dirty="0">
                <a:solidFill>
                  <a:srgbClr val="1B7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我为师生办实事</a:t>
            </a:r>
            <a:r>
              <a:rPr lang="zh-CN" altLang="en-US" sz="6600" b="1" dirty="0">
                <a:solidFill>
                  <a:srgbClr val="1B70B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”</a:t>
            </a:r>
            <a:endParaRPr lang="en-US" altLang="zh-CN" sz="6600" b="1" dirty="0">
              <a:solidFill>
                <a:srgbClr val="1B70B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09137" y="3446591"/>
            <a:ext cx="5839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3600" dirty="0">
                <a:solidFill>
                  <a:srgbClr val="1B7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……</a:t>
            </a:r>
            <a:r>
              <a:rPr lang="zh-CN" altLang="en-US" sz="3600" dirty="0">
                <a:solidFill>
                  <a:srgbClr val="1B7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我们一直在路上</a:t>
            </a:r>
            <a:r>
              <a:rPr lang="en-US" altLang="zh-CN" sz="3600" dirty="0">
                <a:solidFill>
                  <a:srgbClr val="1B7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……</a:t>
            </a:r>
            <a:endParaRPr lang="zh-CN" altLang="en-US" sz="3600" dirty="0">
              <a:solidFill>
                <a:srgbClr val="1B70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748338" y="4484927"/>
            <a:ext cx="695324" cy="0"/>
          </a:xfrm>
          <a:prstGeom prst="line">
            <a:avLst/>
          </a:prstGeom>
          <a:ln w="50800">
            <a:solidFill>
              <a:srgbClr val="1B7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849505" y="553415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rgbClr val="1B7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外国语学院教务办公室</a:t>
            </a:r>
            <a:endParaRPr lang="en-US" altLang="zh-CN" dirty="0">
              <a:solidFill>
                <a:srgbClr val="1B70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en-US" altLang="zh-CN" dirty="0">
                <a:solidFill>
                  <a:srgbClr val="1B7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2022</a:t>
            </a:r>
            <a:r>
              <a:rPr lang="zh-CN" altLang="en-US" dirty="0">
                <a:solidFill>
                  <a:srgbClr val="1B7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年</a:t>
            </a:r>
            <a:r>
              <a:rPr lang="en-US" altLang="zh-CN" dirty="0">
                <a:solidFill>
                  <a:srgbClr val="1B7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</a:t>
            </a:r>
            <a:r>
              <a:rPr lang="zh-CN" altLang="en-US" dirty="0">
                <a:solidFill>
                  <a:srgbClr val="1B7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月</a:t>
            </a:r>
            <a:r>
              <a:rPr lang="en-US" altLang="zh-CN" dirty="0">
                <a:solidFill>
                  <a:srgbClr val="1B7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6</a:t>
            </a:r>
            <a:r>
              <a:rPr lang="zh-CN" altLang="en-US" dirty="0">
                <a:solidFill>
                  <a:srgbClr val="1B7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244753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0" y="2289197"/>
            <a:ext cx="4363407" cy="340182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094638" y="1860772"/>
            <a:ext cx="233606" cy="4162758"/>
            <a:chOff x="5094638" y="1860772"/>
            <a:chExt cx="233606" cy="4162758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5211441" y="1860772"/>
              <a:ext cx="0" cy="4162758"/>
            </a:xfrm>
            <a:prstGeom prst="line">
              <a:avLst/>
            </a:prstGeom>
            <a:ln w="22225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3"/>
            <p:cNvSpPr/>
            <p:nvPr/>
          </p:nvSpPr>
          <p:spPr>
            <a:xfrm>
              <a:off x="5094638" y="2409477"/>
              <a:ext cx="233606" cy="233606"/>
            </a:xfrm>
            <a:prstGeom prst="ellipse">
              <a:avLst/>
            </a:prstGeom>
            <a:solidFill>
              <a:srgbClr val="6AB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5094638" y="3756503"/>
              <a:ext cx="233606" cy="233606"/>
            </a:xfrm>
            <a:prstGeom prst="ellipse">
              <a:avLst/>
            </a:prstGeom>
            <a:solidFill>
              <a:srgbClr val="6AB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5094638" y="5098978"/>
              <a:ext cx="233606" cy="233606"/>
            </a:xfrm>
            <a:prstGeom prst="ellipse">
              <a:avLst/>
            </a:prstGeom>
            <a:solidFill>
              <a:srgbClr val="6AB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-1209" y="0"/>
            <a:ext cx="6097209" cy="1026029"/>
            <a:chOff x="-1209" y="0"/>
            <a:chExt cx="6097209" cy="1026029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1881" y="-313090"/>
              <a:ext cx="1026029" cy="1652209"/>
            </a:xfrm>
            <a:prstGeom prst="rect">
              <a:avLst/>
            </a:prstGeom>
          </p:spPr>
        </p:pic>
        <p:cxnSp>
          <p:nvCxnSpPr>
            <p:cNvPr id="26" name="直接连接符 25"/>
            <p:cNvCxnSpPr>
              <a:cxnSpLocks/>
            </p:cNvCxnSpPr>
            <p:nvPr/>
          </p:nvCxnSpPr>
          <p:spPr>
            <a:xfrm>
              <a:off x="-1209" y="1026029"/>
              <a:ext cx="6097209" cy="0"/>
            </a:xfrm>
            <a:prstGeom prst="line">
              <a:avLst/>
            </a:prstGeom>
            <a:ln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>
              <a:cxnSpLocks/>
            </p:cNvCxnSpPr>
            <p:nvPr/>
          </p:nvCxnSpPr>
          <p:spPr>
            <a:xfrm>
              <a:off x="3572967" y="1026029"/>
              <a:ext cx="2338091" cy="0"/>
            </a:xfrm>
            <a:prstGeom prst="line">
              <a:avLst/>
            </a:prstGeom>
            <a:ln w="50800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/>
          <p:cNvSpPr txBox="1"/>
          <p:nvPr/>
        </p:nvSpPr>
        <p:spPr>
          <a:xfrm>
            <a:off x="1773302" y="258003"/>
            <a:ext cx="4200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</a:p>
        </p:txBody>
      </p:sp>
      <p:sp>
        <p:nvSpPr>
          <p:cNvPr id="6" name="矩形 5"/>
          <p:cNvSpPr/>
          <p:nvPr/>
        </p:nvSpPr>
        <p:spPr>
          <a:xfrm>
            <a:off x="5524322" y="1611148"/>
            <a:ext cx="63050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    </a:t>
            </a:r>
            <a:r>
              <a:rPr lang="zh-CN" altLang="zh-CN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总结两年的实践经验，可以自豪地说， “管理系统”切实地发挥了预期作用。除了帮助教师及相关组织机构尽快找到合适的学生助理之外，在促进学生依据自身能力选择工作岗位、踏实完成助研工作、获取应得奖励方面的效果也尤为明显，为师生双方都提供了便利，获得了师生一致好评。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29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384859" y="0"/>
            <a:ext cx="4788089" cy="30079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4" y="3962762"/>
            <a:ext cx="3961905" cy="289523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38303" y="2000889"/>
            <a:ext cx="9296401" cy="3214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079500" y="1969581"/>
            <a:ext cx="10680700" cy="3618419"/>
            <a:chOff x="1079500" y="1969581"/>
            <a:chExt cx="10680700" cy="3618419"/>
          </a:xfrm>
        </p:grpSpPr>
        <p:grpSp>
          <p:nvGrpSpPr>
            <p:cNvPr id="5" name="组合 4"/>
            <p:cNvGrpSpPr/>
            <p:nvPr/>
          </p:nvGrpSpPr>
          <p:grpSpPr>
            <a:xfrm>
              <a:off x="1079500" y="1969581"/>
              <a:ext cx="10680700" cy="3618419"/>
              <a:chOff x="736600" y="1753681"/>
              <a:chExt cx="10680700" cy="3618419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41" t="7750" r="8124" b="15939"/>
              <a:stretch/>
            </p:blipFill>
            <p:spPr>
              <a:xfrm>
                <a:off x="736600" y="1784989"/>
                <a:ext cx="10680700" cy="3587111"/>
              </a:xfrm>
              <a:prstGeom prst="rect">
                <a:avLst/>
              </a:prstGeom>
            </p:spPr>
          </p:pic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7222"/>
              <a:stretch/>
            </p:blipFill>
            <p:spPr>
              <a:xfrm rot="16200000">
                <a:off x="1282911" y="1866698"/>
                <a:ext cx="3288679" cy="3125262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296"/>
              <a:stretch/>
            </p:blipFill>
            <p:spPr>
              <a:xfrm rot="16200000">
                <a:off x="7454588" y="1951480"/>
                <a:ext cx="3214997" cy="2819400"/>
              </a:xfrm>
              <a:prstGeom prst="rect">
                <a:avLst/>
              </a:prstGeom>
            </p:spPr>
          </p:pic>
        </p:grpSp>
        <p:sp>
          <p:nvSpPr>
            <p:cNvPr id="10" name="文本框 9"/>
            <p:cNvSpPr txBox="1"/>
            <p:nvPr/>
          </p:nvSpPr>
          <p:spPr>
            <a:xfrm>
              <a:off x="1655158" y="2000889"/>
              <a:ext cx="89616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3499380" y="3864384"/>
            <a:ext cx="5193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AB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正在进行</a:t>
            </a:r>
            <a:r>
              <a:rPr lang="en-US" altLang="zh-CN" sz="2800" b="1" dirty="0">
                <a:solidFill>
                  <a:srgbClr val="6AB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zh-CN" sz="2800" b="1" dirty="0">
                <a:solidFill>
                  <a:srgbClr val="6AB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疫情之下，送考到家</a:t>
            </a:r>
            <a:endParaRPr lang="zh-CN" altLang="en-US" sz="2800" b="1" dirty="0">
              <a:solidFill>
                <a:srgbClr val="6ABB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419783" y="2407118"/>
            <a:ext cx="1274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贰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763566" y="3105385"/>
            <a:ext cx="3591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        部分</a:t>
            </a:r>
          </a:p>
        </p:txBody>
      </p:sp>
    </p:spTree>
    <p:extLst>
      <p:ext uri="{BB962C8B-B14F-4D97-AF65-F5344CB8AC3E}">
        <p14:creationId xmlns:p14="http://schemas.microsoft.com/office/powerpoint/2010/main" val="156902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2368" y="1185033"/>
            <a:ext cx="2677263" cy="5277445"/>
            <a:chOff x="666813" y="1308181"/>
            <a:chExt cx="2348604" cy="5169883"/>
          </a:xfrm>
        </p:grpSpPr>
        <p:grpSp>
          <p:nvGrpSpPr>
            <p:cNvPr id="7" name="组合 6"/>
            <p:cNvGrpSpPr/>
            <p:nvPr/>
          </p:nvGrpSpPr>
          <p:grpSpPr>
            <a:xfrm>
              <a:off x="666813" y="1308181"/>
              <a:ext cx="2348604" cy="5169883"/>
              <a:chOff x="1440774" y="1816100"/>
              <a:chExt cx="2019300" cy="444500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31" b="14886"/>
              <a:stretch/>
            </p:blipFill>
            <p:spPr>
              <a:xfrm>
                <a:off x="1440774" y="1816100"/>
                <a:ext cx="2019300" cy="4445000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1738550" y="1905000"/>
                <a:ext cx="1603317" cy="38763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ABB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314"/>
              <a:stretch/>
            </p:blipFill>
            <p:spPr>
              <a:xfrm>
                <a:off x="1738550" y="4610100"/>
                <a:ext cx="1603317" cy="117120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2" name="TextBox 8"/>
            <p:cNvSpPr txBox="1"/>
            <p:nvPr/>
          </p:nvSpPr>
          <p:spPr>
            <a:xfrm>
              <a:off x="1116423" y="2178949"/>
              <a:ext cx="1455222" cy="3256239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外派</a:t>
              </a:r>
              <a:endParaRPr lang="en-US" altLang="zh-CN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</a:t>
              </a:r>
              <a:r>
                <a:rPr lang="zh-CN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位</a:t>
              </a:r>
              <a:r>
                <a: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专职</a:t>
              </a:r>
              <a:r>
                <a:rPr lang="zh-CN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老师</a:t>
              </a:r>
              <a:endPara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</a:t>
              </a:r>
              <a:r>
                <a:rPr lang="zh-CN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位学生</a:t>
              </a:r>
              <a:r>
                <a: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助理</a:t>
              </a:r>
              <a:endPara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</a:t>
              </a:r>
              <a:r>
                <a:rPr lang="zh-CN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个城市</a:t>
              </a:r>
              <a:endPara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17</a:t>
              </a:r>
              <a:r>
                <a:rPr lang="zh-CN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所中学</a:t>
              </a:r>
              <a:endPara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>
                <a:lnSpc>
                  <a:spcPct val="150000"/>
                </a:lnSpc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   </a:t>
              </a:r>
              <a:r>
                <a:rPr lang="zh-CN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驻守</a:t>
              </a:r>
              <a:endParaRPr lang="en-US" altLang="zh-CN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r>
                <a: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位行政老师</a:t>
              </a:r>
              <a:endPara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>
                <a:lnSpc>
                  <a:spcPct val="150000"/>
                </a:lnSpc>
              </a:pP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144901" y="1669985"/>
              <a:ext cx="1524179" cy="45225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全体总动员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-1209" y="0"/>
            <a:ext cx="6097209" cy="1026029"/>
            <a:chOff x="-1209" y="0"/>
            <a:chExt cx="6097209" cy="1026029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1881" y="-313090"/>
              <a:ext cx="1026029" cy="1652209"/>
            </a:xfrm>
            <a:prstGeom prst="rect">
              <a:avLst/>
            </a:prstGeom>
          </p:spPr>
        </p:pic>
        <p:cxnSp>
          <p:nvCxnSpPr>
            <p:cNvPr id="42" name="直接连接符 41"/>
            <p:cNvCxnSpPr>
              <a:cxnSpLocks/>
            </p:cNvCxnSpPr>
            <p:nvPr/>
          </p:nvCxnSpPr>
          <p:spPr>
            <a:xfrm>
              <a:off x="-1209" y="1026029"/>
              <a:ext cx="6097209" cy="0"/>
            </a:xfrm>
            <a:prstGeom prst="line">
              <a:avLst/>
            </a:prstGeom>
            <a:ln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>
              <a:cxnSpLocks/>
            </p:cNvCxnSpPr>
            <p:nvPr/>
          </p:nvCxnSpPr>
          <p:spPr>
            <a:xfrm>
              <a:off x="3572967" y="1026029"/>
              <a:ext cx="2338091" cy="0"/>
            </a:xfrm>
            <a:prstGeom prst="line">
              <a:avLst/>
            </a:prstGeom>
            <a:ln w="50800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文本框 43"/>
          <p:cNvSpPr txBox="1"/>
          <p:nvPr/>
        </p:nvSpPr>
        <p:spPr>
          <a:xfrm>
            <a:off x="1718324" y="497693"/>
            <a:ext cx="992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疫情之下，送考到家</a:t>
            </a:r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——2022</a:t>
            </a:r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年外语保送生考试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9359113" y="1863128"/>
            <a:ext cx="2677263" cy="5277445"/>
            <a:chOff x="666813" y="1308181"/>
            <a:chExt cx="2348604" cy="5169883"/>
          </a:xfrm>
        </p:grpSpPr>
        <p:grpSp>
          <p:nvGrpSpPr>
            <p:cNvPr id="46" name="组合 45"/>
            <p:cNvGrpSpPr/>
            <p:nvPr/>
          </p:nvGrpSpPr>
          <p:grpSpPr>
            <a:xfrm>
              <a:off x="666813" y="1308181"/>
              <a:ext cx="2348604" cy="5169883"/>
              <a:chOff x="1440774" y="1816100"/>
              <a:chExt cx="2019300" cy="4445000"/>
            </a:xfrm>
          </p:grpSpPr>
          <p:pic>
            <p:nvPicPr>
              <p:cNvPr id="49" name="图片 4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31" b="14886"/>
              <a:stretch/>
            </p:blipFill>
            <p:spPr>
              <a:xfrm>
                <a:off x="1440774" y="1816100"/>
                <a:ext cx="2019300" cy="4445000"/>
              </a:xfrm>
              <a:prstGeom prst="rect">
                <a:avLst/>
              </a:prstGeom>
            </p:spPr>
          </p:pic>
          <p:sp>
            <p:nvSpPr>
              <p:cNvPr id="50" name="矩形 49"/>
              <p:cNvSpPr/>
              <p:nvPr/>
            </p:nvSpPr>
            <p:spPr>
              <a:xfrm>
                <a:off x="1605713" y="1904999"/>
                <a:ext cx="1675814" cy="38763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ABB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51" name="图片 5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314"/>
              <a:stretch/>
            </p:blipFill>
            <p:spPr>
              <a:xfrm>
                <a:off x="1635230" y="4610100"/>
                <a:ext cx="1646296" cy="117120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7" name="TextBox 8"/>
            <p:cNvSpPr txBox="1"/>
            <p:nvPr/>
          </p:nvSpPr>
          <p:spPr>
            <a:xfrm>
              <a:off x="1204986" y="2241725"/>
              <a:ext cx="1593629" cy="2939660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前期周密部署</a:t>
              </a: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</a:t>
              </a:r>
              <a:r>
                <a:rPr lang="zh-CN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考前细致演练</a:t>
              </a:r>
              <a:endParaRPr lang="en-US" altLang="zh-CN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>
                <a:lnSpc>
                  <a:spcPct val="150000"/>
                </a:lnSpc>
              </a:pPr>
              <a:r>
                <a: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放弃元旦假日</a:t>
              </a:r>
              <a:endPara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>
                <a:lnSpc>
                  <a:spcPct val="150000"/>
                </a:lnSpc>
              </a:pPr>
              <a:r>
                <a: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布置考场</a:t>
              </a:r>
              <a:endPara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>
                <a:lnSpc>
                  <a:spcPct val="150000"/>
                </a:lnSpc>
              </a:pPr>
              <a:r>
                <a: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优化流程</a:t>
              </a:r>
              <a:endPara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零差错、零失误、零事故</a:t>
              </a:r>
              <a:endPara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204986" y="1672882"/>
              <a:ext cx="1392427" cy="45225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通力合作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193842" y="1185033"/>
            <a:ext cx="2677263" cy="5277445"/>
            <a:chOff x="666813" y="1308181"/>
            <a:chExt cx="2348604" cy="5169883"/>
          </a:xfrm>
        </p:grpSpPr>
        <p:grpSp>
          <p:nvGrpSpPr>
            <p:cNvPr id="53" name="组合 52"/>
            <p:cNvGrpSpPr/>
            <p:nvPr/>
          </p:nvGrpSpPr>
          <p:grpSpPr>
            <a:xfrm>
              <a:off x="666813" y="1308181"/>
              <a:ext cx="2348604" cy="5169883"/>
              <a:chOff x="1440774" y="1816100"/>
              <a:chExt cx="2019300" cy="4445000"/>
            </a:xfrm>
          </p:grpSpPr>
          <p:pic>
            <p:nvPicPr>
              <p:cNvPr id="56" name="图片 5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31" b="14886"/>
              <a:stretch/>
            </p:blipFill>
            <p:spPr>
              <a:xfrm>
                <a:off x="1440774" y="1816100"/>
                <a:ext cx="2019300" cy="4445000"/>
              </a:xfrm>
              <a:prstGeom prst="rect">
                <a:avLst/>
              </a:prstGeom>
            </p:spPr>
          </p:pic>
          <p:sp>
            <p:nvSpPr>
              <p:cNvPr id="57" name="矩形 56"/>
              <p:cNvSpPr/>
              <p:nvPr/>
            </p:nvSpPr>
            <p:spPr>
              <a:xfrm>
                <a:off x="1738549" y="1905000"/>
                <a:ext cx="1663369" cy="38763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ABB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58" name="图片 5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314"/>
              <a:stretch/>
            </p:blipFill>
            <p:spPr>
              <a:xfrm>
                <a:off x="1738549" y="4610100"/>
                <a:ext cx="1663368" cy="117120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54" name="TextBox 8"/>
            <p:cNvSpPr txBox="1"/>
            <p:nvPr/>
          </p:nvSpPr>
          <p:spPr>
            <a:xfrm>
              <a:off x="1144901" y="2430122"/>
              <a:ext cx="1685392" cy="2125601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   </a:t>
              </a:r>
              <a:r>
                <a:rPr lang="zh-CN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兄弟院校</a:t>
              </a:r>
              <a:endParaRPr lang="en-US" altLang="zh-CN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>
                <a:lnSpc>
                  <a:spcPct val="150000"/>
                </a:lnSpc>
              </a:pPr>
              <a:r>
                <a: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人大、浙大</a:t>
              </a:r>
              <a:endPara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>
                <a:lnSpc>
                  <a:spcPct val="150000"/>
                </a:lnSpc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   </a:t>
              </a:r>
              <a:r>
                <a:rPr lang="zh-CN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共享协作</a:t>
              </a:r>
              <a:endParaRPr lang="en-US" altLang="zh-CN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>
                <a:lnSpc>
                  <a:spcPct val="150000"/>
                </a:lnSpc>
              </a:pPr>
              <a:r>
                <a: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监考人员、试题、设备</a:t>
              </a: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208185" y="1780359"/>
              <a:ext cx="1329142" cy="45225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勇挑重担</a:t>
              </a: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139820" y="1863128"/>
            <a:ext cx="2913988" cy="5277445"/>
            <a:chOff x="666813" y="1308181"/>
            <a:chExt cx="2348604" cy="5169883"/>
          </a:xfrm>
        </p:grpSpPr>
        <p:grpSp>
          <p:nvGrpSpPr>
            <p:cNvPr id="60" name="组合 59"/>
            <p:cNvGrpSpPr/>
            <p:nvPr/>
          </p:nvGrpSpPr>
          <p:grpSpPr>
            <a:xfrm>
              <a:off x="666813" y="1308181"/>
              <a:ext cx="2348604" cy="5169883"/>
              <a:chOff x="1440774" y="1816100"/>
              <a:chExt cx="2019300" cy="4445000"/>
            </a:xfrm>
          </p:grpSpPr>
          <p:pic>
            <p:nvPicPr>
              <p:cNvPr id="63" name="图片 6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31" b="14886"/>
              <a:stretch/>
            </p:blipFill>
            <p:spPr>
              <a:xfrm>
                <a:off x="1440774" y="1816100"/>
                <a:ext cx="2019300" cy="4445000"/>
              </a:xfrm>
              <a:prstGeom prst="rect">
                <a:avLst/>
              </a:prstGeom>
            </p:spPr>
          </p:pic>
          <p:sp>
            <p:nvSpPr>
              <p:cNvPr id="64" name="矩形 63"/>
              <p:cNvSpPr/>
              <p:nvPr/>
            </p:nvSpPr>
            <p:spPr>
              <a:xfrm>
                <a:off x="1738550" y="1905000"/>
                <a:ext cx="1544978" cy="38763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ABB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65" name="图片 6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314"/>
              <a:stretch/>
            </p:blipFill>
            <p:spPr>
              <a:xfrm>
                <a:off x="1738550" y="4610100"/>
                <a:ext cx="1544978" cy="117120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61" name="TextBox 8"/>
            <p:cNvSpPr txBox="1"/>
            <p:nvPr/>
          </p:nvSpPr>
          <p:spPr>
            <a:xfrm>
              <a:off x="1167524" y="2236591"/>
              <a:ext cx="1501556" cy="2035150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   </a:t>
              </a:r>
              <a:r>
                <a:rPr lang="zh-CN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电脑</a:t>
              </a:r>
              <a:endParaRPr lang="en-US" altLang="zh-CN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53</a:t>
              </a:r>
              <a:r>
                <a: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台</a:t>
              </a:r>
              <a:endPara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>
                <a:lnSpc>
                  <a:spcPct val="150000"/>
                </a:lnSpc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   </a:t>
              </a:r>
              <a:r>
                <a:rPr lang="zh-CN" altLang="en-US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监控摄像头</a:t>
              </a:r>
              <a:endParaRPr lang="en-US" altLang="zh-CN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36</a:t>
              </a:r>
              <a:r>
                <a: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个</a:t>
              </a:r>
              <a:endPara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>
                <a:lnSpc>
                  <a:spcPct val="150000"/>
                </a:lnSpc>
              </a:pP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1204986" y="1672882"/>
              <a:ext cx="1354965" cy="45225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设备到位</a:t>
              </a:r>
            </a:p>
          </p:txBody>
        </p:sp>
      </p:grpSp>
      <p:sp>
        <p:nvSpPr>
          <p:cNvPr id="66" name="椭圆 65"/>
          <p:cNvSpPr/>
          <p:nvPr/>
        </p:nvSpPr>
        <p:spPr>
          <a:xfrm>
            <a:off x="940923" y="2216073"/>
            <a:ext cx="193395" cy="203036"/>
          </a:xfrm>
          <a:prstGeom prst="ellipse">
            <a:avLst/>
          </a:prstGeom>
          <a:solidFill>
            <a:srgbClr val="6AB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940923" y="4285179"/>
            <a:ext cx="193395" cy="203036"/>
          </a:xfrm>
          <a:prstGeom prst="ellipse">
            <a:avLst/>
          </a:prstGeom>
          <a:solidFill>
            <a:srgbClr val="6AB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3846319" y="2963822"/>
            <a:ext cx="193395" cy="203036"/>
          </a:xfrm>
          <a:prstGeom prst="ellipse">
            <a:avLst/>
          </a:prstGeom>
          <a:solidFill>
            <a:srgbClr val="6AB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3846318" y="3804048"/>
            <a:ext cx="193395" cy="203036"/>
          </a:xfrm>
          <a:prstGeom prst="ellipse">
            <a:avLst/>
          </a:prstGeom>
          <a:solidFill>
            <a:srgbClr val="6AB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6810973" y="2496312"/>
            <a:ext cx="193395" cy="203036"/>
          </a:xfrm>
          <a:prstGeom prst="ellipse">
            <a:avLst/>
          </a:prstGeom>
          <a:solidFill>
            <a:srgbClr val="6AB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6810973" y="3295191"/>
            <a:ext cx="193395" cy="203036"/>
          </a:xfrm>
          <a:prstGeom prst="ellipse">
            <a:avLst/>
          </a:prstGeom>
          <a:solidFill>
            <a:srgbClr val="6AB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9779202" y="2957574"/>
            <a:ext cx="193395" cy="203036"/>
          </a:xfrm>
          <a:prstGeom prst="ellipse">
            <a:avLst/>
          </a:prstGeom>
          <a:solidFill>
            <a:srgbClr val="6AB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9779202" y="3392488"/>
            <a:ext cx="193395" cy="203036"/>
          </a:xfrm>
          <a:prstGeom prst="ellipse">
            <a:avLst/>
          </a:prstGeom>
          <a:solidFill>
            <a:srgbClr val="6AB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425248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334"/>
            <a:ext cx="7620000" cy="367665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892972" y="6707289"/>
            <a:ext cx="10121900" cy="0"/>
          </a:xfrm>
          <a:prstGeom prst="line">
            <a:avLst/>
          </a:prstGeom>
          <a:ln w="22225">
            <a:solidFill>
              <a:srgbClr val="6ABB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-1209" y="0"/>
            <a:ext cx="6097209" cy="1026029"/>
            <a:chOff x="-1209" y="0"/>
            <a:chExt cx="6097209" cy="102602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1881" y="-313090"/>
              <a:ext cx="1026029" cy="1652209"/>
            </a:xfrm>
            <a:prstGeom prst="rect">
              <a:avLst/>
            </a:prstGeom>
          </p:spPr>
        </p:pic>
        <p:cxnSp>
          <p:nvCxnSpPr>
            <p:cNvPr id="24" name="直接连接符 23"/>
            <p:cNvCxnSpPr>
              <a:cxnSpLocks/>
            </p:cNvCxnSpPr>
            <p:nvPr/>
          </p:nvCxnSpPr>
          <p:spPr>
            <a:xfrm>
              <a:off x="-1209" y="1026029"/>
              <a:ext cx="6097209" cy="0"/>
            </a:xfrm>
            <a:prstGeom prst="line">
              <a:avLst/>
            </a:prstGeom>
            <a:ln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>
              <a:cxnSpLocks/>
            </p:cNvCxnSpPr>
            <p:nvPr/>
          </p:nvCxnSpPr>
          <p:spPr>
            <a:xfrm>
              <a:off x="3572967" y="1026029"/>
              <a:ext cx="2338091" cy="0"/>
            </a:xfrm>
            <a:prstGeom prst="line">
              <a:avLst/>
            </a:prstGeom>
            <a:ln w="50800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>
            <a:off x="1462084" y="352901"/>
            <a:ext cx="984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51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光行楷_CNKI" panose="02000500000000000000" pitchFamily="2" charset="-122"/>
                <a:ea typeface="华光行楷_CNKI" panose="02000500000000000000" pitchFamily="2" charset="-122"/>
              </a:rPr>
              <a:t>心往一处想，劲往一处使，上下一条心，全院一盘棋</a:t>
            </a:r>
            <a:endParaRPr lang="en-US" altLang="zh-CN" sz="3200" b="1" dirty="0">
              <a:solidFill>
                <a:srgbClr val="0051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光行楷_CNKI" panose="02000500000000000000" pitchFamily="2" charset="-122"/>
              <a:ea typeface="华光行楷_CNKI" panose="02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7" y="2210162"/>
            <a:ext cx="10058400" cy="46478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6029"/>
            <a:ext cx="7620000" cy="5715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618684" y="1592143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设备调试</a:t>
            </a:r>
          </a:p>
        </p:txBody>
      </p:sp>
    </p:spTree>
    <p:extLst>
      <p:ext uri="{BB962C8B-B14F-4D97-AF65-F5344CB8AC3E}">
        <p14:creationId xmlns:p14="http://schemas.microsoft.com/office/powerpoint/2010/main" val="4345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892972" y="6707289"/>
            <a:ext cx="10121900" cy="0"/>
          </a:xfrm>
          <a:prstGeom prst="line">
            <a:avLst/>
          </a:prstGeom>
          <a:ln w="22225">
            <a:solidFill>
              <a:srgbClr val="6ABB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-1209" y="0"/>
            <a:ext cx="6097209" cy="1026029"/>
            <a:chOff x="-1209" y="0"/>
            <a:chExt cx="6097209" cy="102602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1881" y="-313090"/>
              <a:ext cx="1026029" cy="1652209"/>
            </a:xfrm>
            <a:prstGeom prst="rect">
              <a:avLst/>
            </a:prstGeom>
          </p:spPr>
        </p:pic>
        <p:cxnSp>
          <p:nvCxnSpPr>
            <p:cNvPr id="24" name="直接连接符 23"/>
            <p:cNvCxnSpPr>
              <a:cxnSpLocks/>
            </p:cNvCxnSpPr>
            <p:nvPr/>
          </p:nvCxnSpPr>
          <p:spPr>
            <a:xfrm>
              <a:off x="-1209" y="1026029"/>
              <a:ext cx="6097209" cy="0"/>
            </a:xfrm>
            <a:prstGeom prst="line">
              <a:avLst/>
            </a:prstGeom>
            <a:ln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>
              <a:cxnSpLocks/>
            </p:cNvCxnSpPr>
            <p:nvPr/>
          </p:nvCxnSpPr>
          <p:spPr>
            <a:xfrm>
              <a:off x="3572967" y="1026029"/>
              <a:ext cx="2338091" cy="0"/>
            </a:xfrm>
            <a:prstGeom prst="line">
              <a:avLst/>
            </a:prstGeom>
            <a:ln w="50800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>
            <a:off x="1462084" y="352901"/>
            <a:ext cx="984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51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光行楷_CNKI" panose="02000500000000000000" pitchFamily="2" charset="-122"/>
                <a:ea typeface="华光行楷_CNKI" panose="02000500000000000000" pitchFamily="2" charset="-122"/>
              </a:rPr>
              <a:t>心往一处想，劲往一处使，上下一条心，全院一盘棋</a:t>
            </a:r>
            <a:endParaRPr lang="en-US" altLang="zh-CN" sz="3200" b="1" dirty="0">
              <a:solidFill>
                <a:srgbClr val="0051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光行楷_CNKI" panose="02000500000000000000" pitchFamily="2" charset="-122"/>
              <a:ea typeface="华光行楷_CNKI" panose="02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" y="1061346"/>
            <a:ext cx="6280152" cy="47082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90" y="1819875"/>
            <a:ext cx="6280152" cy="47082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67" y="2246612"/>
            <a:ext cx="6280152" cy="47082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12" y="1013806"/>
            <a:ext cx="6718687" cy="503901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926179" y="1592143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中学笔试考场</a:t>
            </a:r>
          </a:p>
        </p:txBody>
      </p:sp>
    </p:spTree>
    <p:extLst>
      <p:ext uri="{BB962C8B-B14F-4D97-AF65-F5344CB8AC3E}">
        <p14:creationId xmlns:p14="http://schemas.microsoft.com/office/powerpoint/2010/main" val="7169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892972" y="6707289"/>
            <a:ext cx="10121900" cy="0"/>
          </a:xfrm>
          <a:prstGeom prst="line">
            <a:avLst/>
          </a:prstGeom>
          <a:ln w="22225">
            <a:solidFill>
              <a:srgbClr val="6ABB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-1209" y="0"/>
            <a:ext cx="6097209" cy="1026029"/>
            <a:chOff x="-1209" y="0"/>
            <a:chExt cx="6097209" cy="102602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1881" y="-313090"/>
              <a:ext cx="1026029" cy="1652209"/>
            </a:xfrm>
            <a:prstGeom prst="rect">
              <a:avLst/>
            </a:prstGeom>
          </p:spPr>
        </p:pic>
        <p:cxnSp>
          <p:nvCxnSpPr>
            <p:cNvPr id="24" name="直接连接符 23"/>
            <p:cNvCxnSpPr>
              <a:cxnSpLocks/>
            </p:cNvCxnSpPr>
            <p:nvPr/>
          </p:nvCxnSpPr>
          <p:spPr>
            <a:xfrm>
              <a:off x="-1209" y="1026029"/>
              <a:ext cx="6097209" cy="0"/>
            </a:xfrm>
            <a:prstGeom prst="line">
              <a:avLst/>
            </a:prstGeom>
            <a:ln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>
              <a:cxnSpLocks/>
            </p:cNvCxnSpPr>
            <p:nvPr/>
          </p:nvCxnSpPr>
          <p:spPr>
            <a:xfrm>
              <a:off x="3572967" y="1026029"/>
              <a:ext cx="2338091" cy="0"/>
            </a:xfrm>
            <a:prstGeom prst="line">
              <a:avLst/>
            </a:prstGeom>
            <a:ln w="50800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>
            <a:off x="1462084" y="352901"/>
            <a:ext cx="984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51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光行楷_CNKI" panose="02000500000000000000" pitchFamily="2" charset="-122"/>
                <a:ea typeface="华光行楷_CNKI" panose="02000500000000000000" pitchFamily="2" charset="-122"/>
              </a:rPr>
              <a:t>心往一处想，劲往一处使，上下一条心，全院一盘棋</a:t>
            </a:r>
            <a:endParaRPr lang="en-US" altLang="zh-CN" sz="3200" b="1" dirty="0">
              <a:solidFill>
                <a:srgbClr val="0051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光行楷_CNKI" panose="02000500000000000000" pitchFamily="2" charset="-122"/>
              <a:ea typeface="华光行楷_CNKI" panose="02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" y="1087989"/>
            <a:ext cx="7458082" cy="55913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16" y="1081891"/>
            <a:ext cx="7458083" cy="559137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18" y="1087989"/>
            <a:ext cx="7458082" cy="559137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2887438" y="1592143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面试现场（考官端）</a:t>
            </a:r>
          </a:p>
        </p:txBody>
      </p:sp>
    </p:spTree>
    <p:extLst>
      <p:ext uri="{BB962C8B-B14F-4D97-AF65-F5344CB8AC3E}">
        <p14:creationId xmlns:p14="http://schemas.microsoft.com/office/powerpoint/2010/main" val="22868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892972" y="6707289"/>
            <a:ext cx="10121900" cy="0"/>
          </a:xfrm>
          <a:prstGeom prst="line">
            <a:avLst/>
          </a:prstGeom>
          <a:ln w="22225">
            <a:solidFill>
              <a:srgbClr val="6ABB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-1209" y="0"/>
            <a:ext cx="6097209" cy="1026029"/>
            <a:chOff x="-1209" y="0"/>
            <a:chExt cx="6097209" cy="102602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1881" y="-313090"/>
              <a:ext cx="1026029" cy="1652209"/>
            </a:xfrm>
            <a:prstGeom prst="rect">
              <a:avLst/>
            </a:prstGeom>
          </p:spPr>
        </p:pic>
        <p:cxnSp>
          <p:nvCxnSpPr>
            <p:cNvPr id="24" name="直接连接符 23"/>
            <p:cNvCxnSpPr>
              <a:cxnSpLocks/>
            </p:cNvCxnSpPr>
            <p:nvPr/>
          </p:nvCxnSpPr>
          <p:spPr>
            <a:xfrm>
              <a:off x="-1209" y="1026029"/>
              <a:ext cx="6097209" cy="0"/>
            </a:xfrm>
            <a:prstGeom prst="line">
              <a:avLst/>
            </a:prstGeom>
            <a:ln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>
              <a:cxnSpLocks/>
            </p:cNvCxnSpPr>
            <p:nvPr/>
          </p:nvCxnSpPr>
          <p:spPr>
            <a:xfrm>
              <a:off x="3572967" y="1026029"/>
              <a:ext cx="2338091" cy="0"/>
            </a:xfrm>
            <a:prstGeom prst="line">
              <a:avLst/>
            </a:prstGeom>
            <a:ln w="50800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>
            <a:off x="1462084" y="352901"/>
            <a:ext cx="984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51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光行楷_CNKI" panose="02000500000000000000" pitchFamily="2" charset="-122"/>
                <a:ea typeface="华光行楷_CNKI" panose="02000500000000000000" pitchFamily="2" charset="-122"/>
              </a:rPr>
              <a:t>心往一处想，劲往一处使，上下一条心，全院一盘棋</a:t>
            </a:r>
            <a:endParaRPr lang="en-US" altLang="zh-CN" sz="3200" b="1" dirty="0">
              <a:solidFill>
                <a:srgbClr val="0051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光行楷_CNKI" panose="02000500000000000000" pitchFamily="2" charset="-122"/>
              <a:ea typeface="华光行楷_CNKI" panose="02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30" y="2006999"/>
            <a:ext cx="6443056" cy="48303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22" y="1176553"/>
            <a:ext cx="6854343" cy="513874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4" y="1073710"/>
            <a:ext cx="10058400" cy="5657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40" y="1923855"/>
            <a:ext cx="6595787" cy="49449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32" y="3932118"/>
            <a:ext cx="6255362" cy="28905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5" y="1045865"/>
            <a:ext cx="7028662" cy="52694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35" y="2117171"/>
            <a:ext cx="2655592" cy="47202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65" y="1443026"/>
            <a:ext cx="2625698" cy="54149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497" y="985357"/>
            <a:ext cx="6839503" cy="31602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15" y="1026029"/>
            <a:ext cx="7728798" cy="579659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2887439" y="1592143"/>
            <a:ext cx="6417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面试现场（学生端）</a:t>
            </a:r>
          </a:p>
        </p:txBody>
      </p:sp>
    </p:spTree>
    <p:extLst>
      <p:ext uri="{BB962C8B-B14F-4D97-AF65-F5344CB8AC3E}">
        <p14:creationId xmlns:p14="http://schemas.microsoft.com/office/powerpoint/2010/main" val="45411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892972" y="6707289"/>
            <a:ext cx="10121900" cy="0"/>
          </a:xfrm>
          <a:prstGeom prst="line">
            <a:avLst/>
          </a:prstGeom>
          <a:ln w="22225">
            <a:solidFill>
              <a:srgbClr val="6ABB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-1209" y="0"/>
            <a:ext cx="6097209" cy="1026029"/>
            <a:chOff x="-1209" y="0"/>
            <a:chExt cx="6097209" cy="102602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1881" y="-313090"/>
              <a:ext cx="1026029" cy="1652209"/>
            </a:xfrm>
            <a:prstGeom prst="rect">
              <a:avLst/>
            </a:prstGeom>
          </p:spPr>
        </p:pic>
        <p:cxnSp>
          <p:nvCxnSpPr>
            <p:cNvPr id="24" name="直接连接符 23"/>
            <p:cNvCxnSpPr>
              <a:cxnSpLocks/>
            </p:cNvCxnSpPr>
            <p:nvPr/>
          </p:nvCxnSpPr>
          <p:spPr>
            <a:xfrm>
              <a:off x="-1209" y="1026029"/>
              <a:ext cx="6097209" cy="0"/>
            </a:xfrm>
            <a:prstGeom prst="line">
              <a:avLst/>
            </a:prstGeom>
            <a:ln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>
              <a:cxnSpLocks/>
            </p:cNvCxnSpPr>
            <p:nvPr/>
          </p:nvCxnSpPr>
          <p:spPr>
            <a:xfrm>
              <a:off x="3572967" y="1026029"/>
              <a:ext cx="2338091" cy="0"/>
            </a:xfrm>
            <a:prstGeom prst="line">
              <a:avLst/>
            </a:prstGeom>
            <a:ln w="50800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>
            <a:off x="1462084" y="352901"/>
            <a:ext cx="984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51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光行楷_CNKI" panose="02000500000000000000" pitchFamily="2" charset="-122"/>
                <a:ea typeface="华光行楷_CNKI" panose="02000500000000000000" pitchFamily="2" charset="-122"/>
              </a:rPr>
              <a:t>心往一处想，劲往一处使，上下一条心，全院一盘棋</a:t>
            </a:r>
            <a:endParaRPr lang="en-US" altLang="zh-CN" sz="3200" b="1" dirty="0">
              <a:solidFill>
                <a:srgbClr val="0051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光行楷_CNKI" panose="02000500000000000000" pitchFamily="2" charset="-122"/>
              <a:ea typeface="华光行楷_CNKI" panose="02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226"/>
            <a:ext cx="7306853" cy="54790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10" y="1252318"/>
            <a:ext cx="7477171" cy="560568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890" y="1248686"/>
            <a:ext cx="4182319" cy="557861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4618683" y="1592143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幕后工作</a:t>
            </a:r>
          </a:p>
        </p:txBody>
      </p:sp>
    </p:spTree>
    <p:extLst>
      <p:ext uri="{BB962C8B-B14F-4D97-AF65-F5344CB8AC3E}">
        <p14:creationId xmlns:p14="http://schemas.microsoft.com/office/powerpoint/2010/main" val="25293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384859" y="0"/>
            <a:ext cx="4788089" cy="30079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4" y="3962762"/>
            <a:ext cx="3961905" cy="289523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38303" y="2000889"/>
            <a:ext cx="9296401" cy="3214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079500" y="2000889"/>
            <a:ext cx="10680700" cy="3587111"/>
            <a:chOff x="1079500" y="2000889"/>
            <a:chExt cx="10680700" cy="3587111"/>
          </a:xfrm>
        </p:grpSpPr>
        <p:grpSp>
          <p:nvGrpSpPr>
            <p:cNvPr id="5" name="组合 4"/>
            <p:cNvGrpSpPr/>
            <p:nvPr/>
          </p:nvGrpSpPr>
          <p:grpSpPr>
            <a:xfrm>
              <a:off x="1079500" y="2000889"/>
              <a:ext cx="10680700" cy="3587111"/>
              <a:chOff x="736600" y="1784989"/>
              <a:chExt cx="10680700" cy="3587111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41" t="7750" r="8124" b="15939"/>
              <a:stretch/>
            </p:blipFill>
            <p:spPr>
              <a:xfrm>
                <a:off x="736600" y="1784989"/>
                <a:ext cx="10680700" cy="3587111"/>
              </a:xfrm>
              <a:prstGeom prst="rect">
                <a:avLst/>
              </a:prstGeom>
            </p:spPr>
          </p:pic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7222"/>
              <a:stretch/>
            </p:blipFill>
            <p:spPr>
              <a:xfrm rot="16200000">
                <a:off x="1213695" y="1866698"/>
                <a:ext cx="3288679" cy="3125262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296"/>
              <a:stretch/>
            </p:blipFill>
            <p:spPr>
              <a:xfrm rot="16200000">
                <a:off x="7574605" y="1982788"/>
                <a:ext cx="3214997" cy="2819400"/>
              </a:xfrm>
              <a:prstGeom prst="rect">
                <a:avLst/>
              </a:prstGeom>
            </p:spPr>
          </p:pic>
        </p:grpSp>
        <p:sp>
          <p:nvSpPr>
            <p:cNvPr id="10" name="文本框 9"/>
            <p:cNvSpPr txBox="1"/>
            <p:nvPr/>
          </p:nvSpPr>
          <p:spPr>
            <a:xfrm>
              <a:off x="1655158" y="2000889"/>
              <a:ext cx="89616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2759412" y="3864384"/>
            <a:ext cx="667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AB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继往开来</a:t>
            </a:r>
            <a:r>
              <a:rPr lang="en-US" altLang="zh-CN" sz="2800" b="1" dirty="0">
                <a:solidFill>
                  <a:srgbClr val="6AB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>
                <a:solidFill>
                  <a:srgbClr val="6AB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专注细节，继续提升服务质量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419783" y="2407118"/>
            <a:ext cx="1274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叁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763566" y="3105385"/>
            <a:ext cx="3591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       部分</a:t>
            </a:r>
          </a:p>
        </p:txBody>
      </p:sp>
    </p:spTree>
    <p:extLst>
      <p:ext uri="{BB962C8B-B14F-4D97-AF65-F5344CB8AC3E}">
        <p14:creationId xmlns:p14="http://schemas.microsoft.com/office/powerpoint/2010/main" val="67620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98067" y="1302689"/>
            <a:ext cx="2908524" cy="4742510"/>
            <a:chOff x="1198067" y="1302689"/>
            <a:chExt cx="2908524" cy="4742510"/>
          </a:xfrm>
        </p:grpSpPr>
        <p:grpSp>
          <p:nvGrpSpPr>
            <p:cNvPr id="3" name="组合 2"/>
            <p:cNvGrpSpPr/>
            <p:nvPr/>
          </p:nvGrpSpPr>
          <p:grpSpPr>
            <a:xfrm>
              <a:off x="1575014" y="2019300"/>
              <a:ext cx="2531577" cy="4025899"/>
              <a:chOff x="4407114" y="1651000"/>
              <a:chExt cx="3098586" cy="4927599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4577558" y="1651000"/>
                <a:ext cx="2667000" cy="44196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ABB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41" t="7750" r="8124" b="15939"/>
              <a:stretch/>
            </p:blipFill>
            <p:spPr>
              <a:xfrm>
                <a:off x="4407114" y="1803400"/>
                <a:ext cx="3098586" cy="4775199"/>
              </a:xfrm>
              <a:prstGeom prst="rect">
                <a:avLst/>
              </a:prstGeom>
            </p:spPr>
          </p:pic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22864">
              <a:off x="1026425" y="1474331"/>
              <a:ext cx="1557736" cy="121445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4830211" y="2019300"/>
            <a:ext cx="2826914" cy="4181224"/>
            <a:chOff x="4830211" y="2019300"/>
            <a:chExt cx="2826914" cy="4181224"/>
          </a:xfrm>
        </p:grpSpPr>
        <p:grpSp>
          <p:nvGrpSpPr>
            <p:cNvPr id="6" name="组合 5"/>
            <p:cNvGrpSpPr/>
            <p:nvPr/>
          </p:nvGrpSpPr>
          <p:grpSpPr>
            <a:xfrm>
              <a:off x="4830211" y="2019300"/>
              <a:ext cx="2531577" cy="4025899"/>
              <a:chOff x="4407114" y="1651000"/>
              <a:chExt cx="3098586" cy="4927599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4577558" y="1651000"/>
                <a:ext cx="2667000" cy="44196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ABB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41" t="7750" r="8124" b="15939"/>
              <a:stretch/>
            </p:blipFill>
            <p:spPr>
              <a:xfrm>
                <a:off x="4407114" y="1803400"/>
                <a:ext cx="3098586" cy="4775199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22864">
              <a:off x="6271032" y="4814430"/>
              <a:ext cx="1557736" cy="1214451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8118773" y="1199806"/>
            <a:ext cx="3002902" cy="4845393"/>
            <a:chOff x="8183011" y="1199806"/>
            <a:chExt cx="3002902" cy="4845393"/>
          </a:xfrm>
        </p:grpSpPr>
        <p:grpSp>
          <p:nvGrpSpPr>
            <p:cNvPr id="9" name="组合 8"/>
            <p:cNvGrpSpPr/>
            <p:nvPr/>
          </p:nvGrpSpPr>
          <p:grpSpPr>
            <a:xfrm>
              <a:off x="8183011" y="2019300"/>
              <a:ext cx="2531577" cy="4025899"/>
              <a:chOff x="4407114" y="1651000"/>
              <a:chExt cx="3098586" cy="4927599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4577558" y="1651000"/>
                <a:ext cx="2667000" cy="44196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ABB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41" t="7750" r="8124" b="15939"/>
              <a:stretch/>
            </p:blipFill>
            <p:spPr>
              <a:xfrm>
                <a:off x="4407114" y="1803400"/>
                <a:ext cx="3098586" cy="4775199"/>
              </a:xfrm>
              <a:prstGeom prst="rect">
                <a:avLst/>
              </a:prstGeom>
            </p:spPr>
          </p:pic>
        </p:grp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7785">
              <a:off x="9799820" y="1371448"/>
              <a:ext cx="1557736" cy="1214451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824316" y="2284944"/>
            <a:ext cx="2035555" cy="1749359"/>
            <a:chOff x="1824316" y="2284944"/>
            <a:chExt cx="2035555" cy="1749359"/>
          </a:xfrm>
        </p:grpSpPr>
        <p:sp>
          <p:nvSpPr>
            <p:cNvPr id="23" name="TextBox 8"/>
            <p:cNvSpPr txBox="1"/>
            <p:nvPr/>
          </p:nvSpPr>
          <p:spPr>
            <a:xfrm>
              <a:off x="1824316" y="2833974"/>
              <a:ext cx="203555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方便有临时复印打印需求的老师和同学使用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075235" y="2284944"/>
              <a:ext cx="1462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打印复印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063065" y="2293881"/>
            <a:ext cx="2190938" cy="3263833"/>
            <a:chOff x="5063065" y="2293881"/>
            <a:chExt cx="2190938" cy="3263833"/>
          </a:xfrm>
        </p:grpSpPr>
        <p:sp>
          <p:nvSpPr>
            <p:cNvPr id="27" name="TextBox 8"/>
            <p:cNvSpPr txBox="1"/>
            <p:nvPr/>
          </p:nvSpPr>
          <p:spPr>
            <a:xfrm>
              <a:off x="5063065" y="2880058"/>
              <a:ext cx="2190938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张贴在教务办宣传栏内，方便来办事的老师和同学能更加清晰直观的了解到人员分工、办公地点、办公电话及电子邮件等相关信息。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063065" y="2293881"/>
              <a:ext cx="2034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工作指示标牌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380537" y="2293881"/>
            <a:ext cx="2075943" cy="3239218"/>
            <a:chOff x="8351811" y="2578676"/>
            <a:chExt cx="2075943" cy="3239218"/>
          </a:xfrm>
        </p:grpSpPr>
        <p:sp>
          <p:nvSpPr>
            <p:cNvPr id="29" name="TextBox 8"/>
            <p:cNvSpPr txBox="1"/>
            <p:nvPr/>
          </p:nvSpPr>
          <p:spPr>
            <a:xfrm>
              <a:off x="8351811" y="3140238"/>
              <a:ext cx="2075943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变更放置位置，方便全院</a:t>
              </a:r>
              <a:r>
                <a:rPr lang="en-US" altLang="zh-CN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1200</a:t>
              </a:r>
              <a:r>
                <a:rPr lang="zh-CN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余名本科生和研究生在注册周内能</a:t>
              </a:r>
              <a:r>
                <a:rPr lang="en-US" altLang="zh-CN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7X24</a:t>
              </a:r>
              <a:r>
                <a:rPr lang="zh-CN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小时使用注册机注册，不再局限于</a:t>
              </a:r>
              <a:r>
                <a:rPr lang="en-US" altLang="zh-CN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5X8</a:t>
              </a:r>
              <a:r>
                <a:rPr lang="zh-CN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小时的办公时间。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851336" y="2578676"/>
              <a:ext cx="1359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注册机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-1209" y="0"/>
            <a:ext cx="6097209" cy="1026029"/>
            <a:chOff x="-1209" y="0"/>
            <a:chExt cx="6097209" cy="1026029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1881" y="-313090"/>
              <a:ext cx="1026029" cy="1652209"/>
            </a:xfrm>
            <a:prstGeom prst="rect">
              <a:avLst/>
            </a:prstGeom>
          </p:spPr>
        </p:pic>
        <p:cxnSp>
          <p:nvCxnSpPr>
            <p:cNvPr id="33" name="直接连接符 32"/>
            <p:cNvCxnSpPr>
              <a:cxnSpLocks/>
            </p:cNvCxnSpPr>
            <p:nvPr/>
          </p:nvCxnSpPr>
          <p:spPr>
            <a:xfrm>
              <a:off x="-1209" y="1026029"/>
              <a:ext cx="6097209" cy="0"/>
            </a:xfrm>
            <a:prstGeom prst="line">
              <a:avLst/>
            </a:prstGeom>
            <a:ln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>
              <a:cxnSpLocks/>
            </p:cNvCxnSpPr>
            <p:nvPr/>
          </p:nvCxnSpPr>
          <p:spPr>
            <a:xfrm>
              <a:off x="3572967" y="1026029"/>
              <a:ext cx="2338091" cy="0"/>
            </a:xfrm>
            <a:prstGeom prst="line">
              <a:avLst/>
            </a:prstGeom>
            <a:ln w="50800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文本框 34"/>
          <p:cNvSpPr txBox="1"/>
          <p:nvPr/>
        </p:nvSpPr>
        <p:spPr>
          <a:xfrm>
            <a:off x="1684662" y="351160"/>
            <a:ext cx="7972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专注细节、继续提升服务质量</a:t>
            </a:r>
          </a:p>
        </p:txBody>
      </p:sp>
    </p:spTree>
    <p:extLst>
      <p:ext uri="{BB962C8B-B14F-4D97-AF65-F5344CB8AC3E}">
        <p14:creationId xmlns:p14="http://schemas.microsoft.com/office/powerpoint/2010/main" val="34595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447760" y="1253791"/>
            <a:ext cx="13480854" cy="6018616"/>
            <a:chOff x="-43120" y="1831209"/>
            <a:chExt cx="12598729" cy="512065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1" t="7750" r="8124" b="15939"/>
            <a:stretch/>
          </p:blipFill>
          <p:spPr>
            <a:xfrm>
              <a:off x="-43120" y="1842549"/>
              <a:ext cx="12598729" cy="5109316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14"/>
            <a:stretch/>
          </p:blipFill>
          <p:spPr>
            <a:xfrm rot="5400000">
              <a:off x="-208106" y="2676861"/>
              <a:ext cx="4588113" cy="289681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" name="组合 4"/>
          <p:cNvGrpSpPr/>
          <p:nvPr/>
        </p:nvGrpSpPr>
        <p:grpSpPr>
          <a:xfrm>
            <a:off x="3264735" y="1435364"/>
            <a:ext cx="4436983" cy="492443"/>
            <a:chOff x="3738124" y="2483076"/>
            <a:chExt cx="4016682" cy="699293"/>
          </a:xfrm>
        </p:grpSpPr>
        <p:sp>
          <p:nvSpPr>
            <p:cNvPr id="61" name="椭圆 60"/>
            <p:cNvSpPr/>
            <p:nvPr/>
          </p:nvSpPr>
          <p:spPr>
            <a:xfrm>
              <a:off x="3738124" y="2612494"/>
              <a:ext cx="165179" cy="262151"/>
            </a:xfrm>
            <a:prstGeom prst="ellipse">
              <a:avLst/>
            </a:prstGeom>
            <a:solidFill>
              <a:srgbClr val="6AB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4119612" y="2483076"/>
              <a:ext cx="3635194" cy="69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院内教师</a:t>
              </a:r>
              <a:r>
                <a:rPr lang="en-US" altLang="zh-CN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: 218</a:t>
              </a:r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-1209" y="0"/>
            <a:ext cx="6097209" cy="1026029"/>
            <a:chOff x="-1209" y="0"/>
            <a:chExt cx="6097209" cy="102602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1881" y="-313090"/>
              <a:ext cx="1026029" cy="1652209"/>
            </a:xfrm>
            <a:prstGeom prst="rect">
              <a:avLst/>
            </a:prstGeom>
          </p:spPr>
        </p:pic>
        <p:cxnSp>
          <p:nvCxnSpPr>
            <p:cNvPr id="20" name="直接连接符 19"/>
            <p:cNvCxnSpPr>
              <a:cxnSpLocks/>
            </p:cNvCxnSpPr>
            <p:nvPr/>
          </p:nvCxnSpPr>
          <p:spPr>
            <a:xfrm>
              <a:off x="-1209" y="1026029"/>
              <a:ext cx="6097209" cy="0"/>
            </a:xfrm>
            <a:prstGeom prst="line">
              <a:avLst/>
            </a:prstGeom>
            <a:ln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>
              <a:cxnSpLocks/>
            </p:cNvCxnSpPr>
            <p:nvPr/>
          </p:nvCxnSpPr>
          <p:spPr>
            <a:xfrm>
              <a:off x="3572967" y="1026029"/>
              <a:ext cx="2338091" cy="0"/>
            </a:xfrm>
            <a:prstGeom prst="line">
              <a:avLst/>
            </a:prstGeom>
            <a:ln w="50800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21"/>
          <p:cNvSpPr txBox="1"/>
          <p:nvPr/>
        </p:nvSpPr>
        <p:spPr>
          <a:xfrm>
            <a:off x="2180214" y="269916"/>
            <a:ext cx="2548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服务对象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3070545" y="2136800"/>
            <a:ext cx="8712757" cy="479003"/>
            <a:chOff x="3691807" y="2465535"/>
            <a:chExt cx="8320928" cy="892552"/>
          </a:xfrm>
        </p:grpSpPr>
        <p:sp>
          <p:nvSpPr>
            <p:cNvPr id="30" name="椭圆 29"/>
            <p:cNvSpPr/>
            <p:nvPr/>
          </p:nvSpPr>
          <p:spPr>
            <a:xfrm>
              <a:off x="3691807" y="2612494"/>
              <a:ext cx="207567" cy="399665"/>
            </a:xfrm>
            <a:prstGeom prst="ellipse">
              <a:avLst/>
            </a:prstGeom>
            <a:solidFill>
              <a:srgbClr val="6AB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971295" y="2465535"/>
              <a:ext cx="804144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院内学生：本科生</a:t>
              </a:r>
              <a:r>
                <a:rPr lang="en-US" altLang="zh-CN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808</a:t>
              </a:r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人、硕士生</a:t>
              </a:r>
              <a:r>
                <a:rPr lang="en-US" altLang="zh-CN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331</a:t>
              </a:r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人、博士生</a:t>
              </a:r>
              <a:r>
                <a:rPr lang="en-US" altLang="zh-CN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180</a:t>
              </a:r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198279" y="2892345"/>
            <a:ext cx="8346267" cy="492443"/>
            <a:chOff x="3669698" y="2465654"/>
            <a:chExt cx="8346267" cy="492443"/>
          </a:xfrm>
        </p:grpSpPr>
        <p:sp>
          <p:nvSpPr>
            <p:cNvPr id="33" name="椭圆 32"/>
            <p:cNvSpPr/>
            <p:nvPr/>
          </p:nvSpPr>
          <p:spPr>
            <a:xfrm>
              <a:off x="3669698" y="2612495"/>
              <a:ext cx="233606" cy="233606"/>
            </a:xfrm>
            <a:prstGeom prst="ellipse">
              <a:avLst/>
            </a:prstGeom>
            <a:solidFill>
              <a:srgbClr val="6AB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4090273" y="2465654"/>
              <a:ext cx="792569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人文学部内学生（外语外史）：</a:t>
              </a:r>
              <a:r>
                <a:rPr lang="en-US" altLang="zh-CN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40</a:t>
              </a:r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231862" y="4349934"/>
            <a:ext cx="8635623" cy="492443"/>
            <a:chOff x="3669698" y="2458110"/>
            <a:chExt cx="7846362" cy="492443"/>
          </a:xfrm>
        </p:grpSpPr>
        <p:sp>
          <p:nvSpPr>
            <p:cNvPr id="36" name="椭圆 35"/>
            <p:cNvSpPr/>
            <p:nvPr/>
          </p:nvSpPr>
          <p:spPr>
            <a:xfrm>
              <a:off x="3669698" y="2612495"/>
              <a:ext cx="233606" cy="233606"/>
            </a:xfrm>
            <a:prstGeom prst="ellipse">
              <a:avLst/>
            </a:prstGeom>
            <a:solidFill>
              <a:srgbClr val="6AB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4082457" y="2458110"/>
              <a:ext cx="74336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本研招生：本科</a:t>
              </a:r>
              <a:r>
                <a:rPr lang="en-US" altLang="zh-CN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250</a:t>
              </a:r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余人，硕士</a:t>
              </a:r>
              <a:r>
                <a:rPr lang="en-US" altLang="zh-CN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1400</a:t>
              </a:r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余人，博士</a:t>
              </a:r>
              <a:r>
                <a:rPr lang="en-US" altLang="zh-CN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150</a:t>
              </a:r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075976" y="3592550"/>
            <a:ext cx="8241491" cy="492443"/>
            <a:chOff x="3669698" y="2467688"/>
            <a:chExt cx="8241491" cy="492443"/>
          </a:xfrm>
        </p:grpSpPr>
        <p:sp>
          <p:nvSpPr>
            <p:cNvPr id="39" name="椭圆 38"/>
            <p:cNvSpPr/>
            <p:nvPr/>
          </p:nvSpPr>
          <p:spPr>
            <a:xfrm>
              <a:off x="3669698" y="2612495"/>
              <a:ext cx="233606" cy="233606"/>
            </a:xfrm>
            <a:prstGeom prst="ellipse">
              <a:avLst/>
            </a:prstGeom>
            <a:solidFill>
              <a:srgbClr val="6AB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3985497" y="2467688"/>
              <a:ext cx="792569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全校本科生和研究生（公共外语）：</a:t>
              </a:r>
              <a:r>
                <a:rPr lang="en-US" altLang="zh-CN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5000</a:t>
              </a:r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余人</a:t>
              </a:r>
            </a:p>
          </p:txBody>
        </p:sp>
      </p:grpSp>
      <p:sp>
        <p:nvSpPr>
          <p:cNvPr id="41" name="任意多边形: 形状 7"/>
          <p:cNvSpPr/>
          <p:nvPr/>
        </p:nvSpPr>
        <p:spPr>
          <a:xfrm rot="5400000">
            <a:off x="938980" y="3390784"/>
            <a:ext cx="4550305" cy="276320"/>
          </a:xfrm>
          <a:custGeom>
            <a:avLst/>
            <a:gdLst>
              <a:gd name="connsiteX0" fmla="*/ 0 w 4572000"/>
              <a:gd name="connsiteY0" fmla="*/ 968447 h 1264106"/>
              <a:gd name="connsiteX1" fmla="*/ 1155700 w 4572000"/>
              <a:gd name="connsiteY1" fmla="*/ 3247 h 1264106"/>
              <a:gd name="connsiteX2" fmla="*/ 2819400 w 4572000"/>
              <a:gd name="connsiteY2" fmla="*/ 1260547 h 1264106"/>
              <a:gd name="connsiteX3" fmla="*/ 4572000 w 4572000"/>
              <a:gd name="connsiteY3" fmla="*/ 308047 h 126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1264106">
                <a:moveTo>
                  <a:pt x="0" y="968447"/>
                </a:moveTo>
                <a:cubicBezTo>
                  <a:pt x="342900" y="461505"/>
                  <a:pt x="685800" y="-45436"/>
                  <a:pt x="1155700" y="3247"/>
                </a:cubicBezTo>
                <a:cubicBezTo>
                  <a:pt x="1625600" y="51930"/>
                  <a:pt x="2250017" y="1209747"/>
                  <a:pt x="2819400" y="1260547"/>
                </a:cubicBezTo>
                <a:cubicBezTo>
                  <a:pt x="3388783" y="1311347"/>
                  <a:pt x="3980391" y="809697"/>
                  <a:pt x="4572000" y="308047"/>
                </a:cubicBezTo>
              </a:path>
            </a:pathLst>
          </a:custGeom>
          <a:noFill/>
          <a:ln>
            <a:solidFill>
              <a:srgbClr val="6ABB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3075973" y="5113067"/>
            <a:ext cx="8535859" cy="492443"/>
            <a:chOff x="3669698" y="2483076"/>
            <a:chExt cx="8535859" cy="492443"/>
          </a:xfrm>
        </p:grpSpPr>
        <p:sp>
          <p:nvSpPr>
            <p:cNvPr id="43" name="椭圆 42"/>
            <p:cNvSpPr/>
            <p:nvPr/>
          </p:nvSpPr>
          <p:spPr>
            <a:xfrm>
              <a:off x="3669698" y="2612495"/>
              <a:ext cx="233606" cy="233606"/>
            </a:xfrm>
            <a:prstGeom prst="ellipse">
              <a:avLst/>
            </a:prstGeom>
            <a:solidFill>
              <a:srgbClr val="6AB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4098034" y="2483076"/>
              <a:ext cx="810752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社会服务（进修教师</a:t>
              </a:r>
              <a:r>
                <a:rPr lang="en-US" altLang="zh-CN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访问学者</a:t>
              </a:r>
              <a:r>
                <a:rPr lang="en-US" altLang="zh-CN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兄弟院校）：</a:t>
              </a:r>
              <a:r>
                <a:rPr lang="en-US" altLang="zh-CN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  <a:r>
                <a:rPr lang="zh-CN" altLang="en-US" sz="2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余人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2986268" y="5791483"/>
            <a:ext cx="8881217" cy="6463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100000">
                <a:schemeClr val="accent5">
                  <a:lumMod val="45000"/>
                  <a:lumOff val="55000"/>
                  <a:alpha val="43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院内师生：</a:t>
            </a: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1537</a:t>
            </a:r>
            <a:r>
              <a:rPr lang="zh-CN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人</a:t>
            </a:r>
            <a:r>
              <a:rPr lang="zh-CN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；院外师生：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6860</a:t>
            </a:r>
            <a:r>
              <a:rPr lang="zh-CN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余人</a:t>
            </a: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3618854" y="2720051"/>
            <a:ext cx="7925692" cy="11574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3618854" y="4188928"/>
            <a:ext cx="7992978" cy="14087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V="1">
            <a:off x="3610402" y="5698268"/>
            <a:ext cx="7925692" cy="11574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402143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209" y="0"/>
            <a:ext cx="6097209" cy="1026029"/>
            <a:chOff x="-1209" y="0"/>
            <a:chExt cx="6097209" cy="1026029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1881" y="-313090"/>
              <a:ext cx="1026029" cy="1652209"/>
            </a:xfrm>
            <a:prstGeom prst="rect">
              <a:avLst/>
            </a:prstGeom>
          </p:spPr>
        </p:pic>
        <p:cxnSp>
          <p:nvCxnSpPr>
            <p:cNvPr id="22" name="直接连接符 21"/>
            <p:cNvCxnSpPr>
              <a:cxnSpLocks/>
            </p:cNvCxnSpPr>
            <p:nvPr/>
          </p:nvCxnSpPr>
          <p:spPr>
            <a:xfrm>
              <a:off x="-1209" y="1026029"/>
              <a:ext cx="6097209" cy="0"/>
            </a:xfrm>
            <a:prstGeom prst="line">
              <a:avLst/>
            </a:prstGeom>
            <a:ln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>
              <a:cxnSpLocks/>
            </p:cNvCxnSpPr>
            <p:nvPr/>
          </p:nvCxnSpPr>
          <p:spPr>
            <a:xfrm>
              <a:off x="3572967" y="1026029"/>
              <a:ext cx="2338091" cy="0"/>
            </a:xfrm>
            <a:prstGeom prst="line">
              <a:avLst/>
            </a:prstGeom>
            <a:ln w="50800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1718325" y="497693"/>
            <a:ext cx="588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为师生提供临时打印复印服务</a:t>
            </a:r>
          </a:p>
        </p:txBody>
      </p:sp>
      <p:sp>
        <p:nvSpPr>
          <p:cNvPr id="3" name="矩形 2"/>
          <p:cNvSpPr/>
          <p:nvPr/>
        </p:nvSpPr>
        <p:spPr>
          <a:xfrm>
            <a:off x="1481017" y="5767649"/>
            <a:ext cx="3709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21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级博士王羽迪打印开题报告记录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74296" y="1442175"/>
            <a:ext cx="6767581" cy="4812559"/>
            <a:chOff x="378023" y="1374344"/>
            <a:chExt cx="5867013" cy="4343928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8" r="9432" b="13227"/>
            <a:stretch/>
          </p:blipFill>
          <p:spPr>
            <a:xfrm>
              <a:off x="378023" y="1374345"/>
              <a:ext cx="5867013" cy="434392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925" y="1374344"/>
              <a:ext cx="4859439" cy="3794638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8437993" y="888657"/>
            <a:ext cx="1653705" cy="1541870"/>
            <a:chOff x="4153707" y="1162419"/>
            <a:chExt cx="3871003" cy="3871003"/>
          </a:xfrm>
        </p:grpSpPr>
        <p:sp>
          <p:nvSpPr>
            <p:cNvPr id="34" name="Ellipse 132"/>
            <p:cNvSpPr/>
            <p:nvPr/>
          </p:nvSpPr>
          <p:spPr>
            <a:xfrm>
              <a:off x="4153707" y="1162419"/>
              <a:ext cx="3871003" cy="3871003"/>
            </a:xfrm>
            <a:prstGeom prst="ellipse">
              <a:avLst/>
            </a:prstGeom>
            <a:solidFill>
              <a:srgbClr val="6ABBDF"/>
            </a:solidFill>
            <a:ln w="6350" cap="flat" cmpd="sng" algn="ctr">
              <a:noFill/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28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598" b="0" i="0" u="none" strike="noStrike" kern="0" cap="none" spc="0" normalizeH="0" baseline="0" noProof="0">
                <a:ln>
                  <a:noFill/>
                </a:ln>
                <a:solidFill>
                  <a:srgbClr val="F9F9F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" name="Group 4"/>
            <p:cNvGrpSpPr>
              <a:grpSpLocks noChangeAspect="1"/>
            </p:cNvGrpSpPr>
            <p:nvPr/>
          </p:nvGrpSpPr>
          <p:grpSpPr bwMode="auto">
            <a:xfrm>
              <a:off x="4729898" y="1604924"/>
              <a:ext cx="2740025" cy="3116263"/>
              <a:chOff x="5967" y="1956"/>
              <a:chExt cx="3452" cy="3926"/>
            </a:xfrm>
          </p:grpSpPr>
          <p:sp>
            <p:nvSpPr>
              <p:cNvPr id="3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5969" y="1958"/>
                <a:ext cx="3450" cy="3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7" name="Freeform 5"/>
              <p:cNvSpPr>
                <a:spLocks noEditPoints="1"/>
              </p:cNvSpPr>
              <p:nvPr/>
            </p:nvSpPr>
            <p:spPr bwMode="auto">
              <a:xfrm>
                <a:off x="7200" y="5111"/>
                <a:ext cx="975" cy="261"/>
              </a:xfrm>
              <a:custGeom>
                <a:avLst/>
                <a:gdLst>
                  <a:gd name="T0" fmla="*/ 398 w 459"/>
                  <a:gd name="T1" fmla="*/ 123 h 123"/>
                  <a:gd name="T2" fmla="*/ 61 w 459"/>
                  <a:gd name="T3" fmla="*/ 123 h 123"/>
                  <a:gd name="T4" fmla="*/ 0 w 459"/>
                  <a:gd name="T5" fmla="*/ 62 h 123"/>
                  <a:gd name="T6" fmla="*/ 61 w 459"/>
                  <a:gd name="T7" fmla="*/ 0 h 123"/>
                  <a:gd name="T8" fmla="*/ 398 w 459"/>
                  <a:gd name="T9" fmla="*/ 0 h 123"/>
                  <a:gd name="T10" fmla="*/ 459 w 459"/>
                  <a:gd name="T11" fmla="*/ 62 h 123"/>
                  <a:gd name="T12" fmla="*/ 398 w 459"/>
                  <a:gd name="T13" fmla="*/ 123 h 123"/>
                  <a:gd name="T14" fmla="*/ 61 w 459"/>
                  <a:gd name="T15" fmla="*/ 28 h 123"/>
                  <a:gd name="T16" fmla="*/ 28 w 459"/>
                  <a:gd name="T17" fmla="*/ 62 h 123"/>
                  <a:gd name="T18" fmla="*/ 61 w 459"/>
                  <a:gd name="T19" fmla="*/ 95 h 123"/>
                  <a:gd name="T20" fmla="*/ 398 w 459"/>
                  <a:gd name="T21" fmla="*/ 95 h 123"/>
                  <a:gd name="T22" fmla="*/ 431 w 459"/>
                  <a:gd name="T23" fmla="*/ 62 h 123"/>
                  <a:gd name="T24" fmla="*/ 398 w 459"/>
                  <a:gd name="T25" fmla="*/ 28 h 123"/>
                  <a:gd name="T26" fmla="*/ 61 w 459"/>
                  <a:gd name="T27" fmla="*/ 28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9" h="123">
                    <a:moveTo>
                      <a:pt x="398" y="123"/>
                    </a:moveTo>
                    <a:cubicBezTo>
                      <a:pt x="61" y="123"/>
                      <a:pt x="61" y="123"/>
                      <a:pt x="61" y="123"/>
                    </a:cubicBezTo>
                    <a:cubicBezTo>
                      <a:pt x="28" y="123"/>
                      <a:pt x="0" y="95"/>
                      <a:pt x="0" y="62"/>
                    </a:cubicBezTo>
                    <a:cubicBezTo>
                      <a:pt x="0" y="28"/>
                      <a:pt x="28" y="0"/>
                      <a:pt x="61" y="0"/>
                    </a:cubicBezTo>
                    <a:cubicBezTo>
                      <a:pt x="398" y="0"/>
                      <a:pt x="398" y="0"/>
                      <a:pt x="398" y="0"/>
                    </a:cubicBezTo>
                    <a:cubicBezTo>
                      <a:pt x="431" y="0"/>
                      <a:pt x="459" y="28"/>
                      <a:pt x="459" y="62"/>
                    </a:cubicBezTo>
                    <a:cubicBezTo>
                      <a:pt x="459" y="95"/>
                      <a:pt x="431" y="123"/>
                      <a:pt x="398" y="123"/>
                    </a:cubicBezTo>
                    <a:close/>
                    <a:moveTo>
                      <a:pt x="61" y="28"/>
                    </a:moveTo>
                    <a:cubicBezTo>
                      <a:pt x="43" y="28"/>
                      <a:pt x="28" y="43"/>
                      <a:pt x="28" y="62"/>
                    </a:cubicBezTo>
                    <a:cubicBezTo>
                      <a:pt x="28" y="80"/>
                      <a:pt x="43" y="95"/>
                      <a:pt x="61" y="95"/>
                    </a:cubicBezTo>
                    <a:cubicBezTo>
                      <a:pt x="398" y="95"/>
                      <a:pt x="398" y="95"/>
                      <a:pt x="398" y="95"/>
                    </a:cubicBezTo>
                    <a:cubicBezTo>
                      <a:pt x="416" y="95"/>
                      <a:pt x="431" y="80"/>
                      <a:pt x="431" y="62"/>
                    </a:cubicBezTo>
                    <a:cubicBezTo>
                      <a:pt x="431" y="43"/>
                      <a:pt x="416" y="28"/>
                      <a:pt x="398" y="28"/>
                    </a:cubicBezTo>
                    <a:lnTo>
                      <a:pt x="61" y="28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8" name="Freeform 6"/>
              <p:cNvSpPr>
                <a:spLocks noEditPoints="1"/>
              </p:cNvSpPr>
              <p:nvPr/>
            </p:nvSpPr>
            <p:spPr bwMode="auto">
              <a:xfrm>
                <a:off x="7253" y="5430"/>
                <a:ext cx="869" cy="450"/>
              </a:xfrm>
              <a:custGeom>
                <a:avLst/>
                <a:gdLst>
                  <a:gd name="T0" fmla="*/ 205 w 409"/>
                  <a:gd name="T1" fmla="*/ 212 h 212"/>
                  <a:gd name="T2" fmla="*/ 106 w 409"/>
                  <a:gd name="T3" fmla="*/ 136 h 212"/>
                  <a:gd name="T4" fmla="*/ 0 w 409"/>
                  <a:gd name="T5" fmla="*/ 14 h 212"/>
                  <a:gd name="T6" fmla="*/ 0 w 409"/>
                  <a:gd name="T7" fmla="*/ 0 h 212"/>
                  <a:gd name="T8" fmla="*/ 409 w 409"/>
                  <a:gd name="T9" fmla="*/ 0 h 212"/>
                  <a:gd name="T10" fmla="*/ 409 w 409"/>
                  <a:gd name="T11" fmla="*/ 14 h 212"/>
                  <a:gd name="T12" fmla="*/ 303 w 409"/>
                  <a:gd name="T13" fmla="*/ 136 h 212"/>
                  <a:gd name="T14" fmla="*/ 205 w 409"/>
                  <a:gd name="T15" fmla="*/ 212 h 212"/>
                  <a:gd name="T16" fmla="*/ 29 w 409"/>
                  <a:gd name="T17" fmla="*/ 28 h 212"/>
                  <a:gd name="T18" fmla="*/ 119 w 409"/>
                  <a:gd name="T19" fmla="*/ 109 h 212"/>
                  <a:gd name="T20" fmla="*/ 130 w 409"/>
                  <a:gd name="T21" fmla="*/ 110 h 212"/>
                  <a:gd name="T22" fmla="*/ 132 w 409"/>
                  <a:gd name="T23" fmla="*/ 121 h 212"/>
                  <a:gd name="T24" fmla="*/ 205 w 409"/>
                  <a:gd name="T25" fmla="*/ 184 h 212"/>
                  <a:gd name="T26" fmla="*/ 278 w 409"/>
                  <a:gd name="T27" fmla="*/ 121 h 212"/>
                  <a:gd name="T28" fmla="*/ 279 w 409"/>
                  <a:gd name="T29" fmla="*/ 110 h 212"/>
                  <a:gd name="T30" fmla="*/ 291 w 409"/>
                  <a:gd name="T31" fmla="*/ 109 h 212"/>
                  <a:gd name="T32" fmla="*/ 380 w 409"/>
                  <a:gd name="T33" fmla="*/ 28 h 212"/>
                  <a:gd name="T34" fmla="*/ 29 w 409"/>
                  <a:gd name="T35" fmla="*/ 28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9" h="212">
                    <a:moveTo>
                      <a:pt x="205" y="212"/>
                    </a:moveTo>
                    <a:cubicBezTo>
                      <a:pt x="158" y="212"/>
                      <a:pt x="118" y="181"/>
                      <a:pt x="106" y="136"/>
                    </a:cubicBezTo>
                    <a:cubicBezTo>
                      <a:pt x="46" y="127"/>
                      <a:pt x="0" y="76"/>
                      <a:pt x="0" y="1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09" y="0"/>
                      <a:pt x="409" y="0"/>
                      <a:pt x="409" y="0"/>
                    </a:cubicBezTo>
                    <a:cubicBezTo>
                      <a:pt x="409" y="14"/>
                      <a:pt x="409" y="14"/>
                      <a:pt x="409" y="14"/>
                    </a:cubicBezTo>
                    <a:cubicBezTo>
                      <a:pt x="409" y="75"/>
                      <a:pt x="363" y="127"/>
                      <a:pt x="303" y="136"/>
                    </a:cubicBezTo>
                    <a:cubicBezTo>
                      <a:pt x="291" y="181"/>
                      <a:pt x="252" y="212"/>
                      <a:pt x="205" y="212"/>
                    </a:cubicBezTo>
                    <a:close/>
                    <a:moveTo>
                      <a:pt x="29" y="28"/>
                    </a:moveTo>
                    <a:cubicBezTo>
                      <a:pt x="36" y="72"/>
                      <a:pt x="73" y="107"/>
                      <a:pt x="119" y="109"/>
                    </a:cubicBezTo>
                    <a:cubicBezTo>
                      <a:pt x="130" y="110"/>
                      <a:pt x="130" y="110"/>
                      <a:pt x="130" y="110"/>
                    </a:cubicBezTo>
                    <a:cubicBezTo>
                      <a:pt x="132" y="121"/>
                      <a:pt x="132" y="121"/>
                      <a:pt x="132" y="121"/>
                    </a:cubicBezTo>
                    <a:cubicBezTo>
                      <a:pt x="137" y="158"/>
                      <a:pt x="168" y="184"/>
                      <a:pt x="205" y="184"/>
                    </a:cubicBezTo>
                    <a:cubicBezTo>
                      <a:pt x="241" y="184"/>
                      <a:pt x="272" y="158"/>
                      <a:pt x="278" y="121"/>
                    </a:cubicBezTo>
                    <a:cubicBezTo>
                      <a:pt x="279" y="110"/>
                      <a:pt x="279" y="110"/>
                      <a:pt x="279" y="110"/>
                    </a:cubicBezTo>
                    <a:cubicBezTo>
                      <a:pt x="291" y="109"/>
                      <a:pt x="291" y="109"/>
                      <a:pt x="291" y="109"/>
                    </a:cubicBezTo>
                    <a:cubicBezTo>
                      <a:pt x="337" y="107"/>
                      <a:pt x="373" y="72"/>
                      <a:pt x="380" y="28"/>
                    </a:cubicBezTo>
                    <a:lnTo>
                      <a:pt x="29" y="28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9" name="Freeform 7"/>
              <p:cNvSpPr>
                <a:spLocks noEditPoints="1"/>
              </p:cNvSpPr>
              <p:nvPr/>
            </p:nvSpPr>
            <p:spPr bwMode="auto">
              <a:xfrm>
                <a:off x="6692" y="2654"/>
                <a:ext cx="1991" cy="2398"/>
              </a:xfrm>
              <a:custGeom>
                <a:avLst/>
                <a:gdLst>
                  <a:gd name="T0" fmla="*/ 690 w 937"/>
                  <a:gd name="T1" fmla="*/ 1129 h 1129"/>
                  <a:gd name="T2" fmla="*/ 245 w 937"/>
                  <a:gd name="T3" fmla="*/ 1129 h 1129"/>
                  <a:gd name="T4" fmla="*/ 245 w 937"/>
                  <a:gd name="T5" fmla="*/ 968 h 1129"/>
                  <a:gd name="T6" fmla="*/ 101 w 937"/>
                  <a:gd name="T7" fmla="*/ 757 h 1129"/>
                  <a:gd name="T8" fmla="*/ 0 w 937"/>
                  <a:gd name="T9" fmla="*/ 469 h 1129"/>
                  <a:gd name="T10" fmla="*/ 469 w 937"/>
                  <a:gd name="T11" fmla="*/ 0 h 1129"/>
                  <a:gd name="T12" fmla="*/ 937 w 937"/>
                  <a:gd name="T13" fmla="*/ 469 h 1129"/>
                  <a:gd name="T14" fmla="*/ 837 w 937"/>
                  <a:gd name="T15" fmla="*/ 758 h 1129"/>
                  <a:gd name="T16" fmla="*/ 690 w 937"/>
                  <a:gd name="T17" fmla="*/ 972 h 1129"/>
                  <a:gd name="T18" fmla="*/ 690 w 937"/>
                  <a:gd name="T19" fmla="*/ 1129 h 1129"/>
                  <a:gd name="T20" fmla="*/ 273 w 937"/>
                  <a:gd name="T21" fmla="*/ 1101 h 1129"/>
                  <a:gd name="T22" fmla="*/ 662 w 937"/>
                  <a:gd name="T23" fmla="*/ 1101 h 1129"/>
                  <a:gd name="T24" fmla="*/ 662 w 937"/>
                  <a:gd name="T25" fmla="*/ 965 h 1129"/>
                  <a:gd name="T26" fmla="*/ 664 w 937"/>
                  <a:gd name="T27" fmla="*/ 961 h 1129"/>
                  <a:gd name="T28" fmla="*/ 815 w 937"/>
                  <a:gd name="T29" fmla="*/ 740 h 1129"/>
                  <a:gd name="T30" fmla="*/ 909 w 937"/>
                  <a:gd name="T31" fmla="*/ 469 h 1129"/>
                  <a:gd name="T32" fmla="*/ 469 w 937"/>
                  <a:gd name="T33" fmla="*/ 28 h 1129"/>
                  <a:gd name="T34" fmla="*/ 28 w 937"/>
                  <a:gd name="T35" fmla="*/ 469 h 1129"/>
                  <a:gd name="T36" fmla="*/ 123 w 937"/>
                  <a:gd name="T37" fmla="*/ 740 h 1129"/>
                  <a:gd name="T38" fmla="*/ 271 w 937"/>
                  <a:gd name="T39" fmla="*/ 957 h 1129"/>
                  <a:gd name="T40" fmla="*/ 273 w 937"/>
                  <a:gd name="T41" fmla="*/ 961 h 1129"/>
                  <a:gd name="T42" fmla="*/ 273 w 937"/>
                  <a:gd name="T43" fmla="*/ 1101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37" h="1129">
                    <a:moveTo>
                      <a:pt x="690" y="1129"/>
                    </a:moveTo>
                    <a:cubicBezTo>
                      <a:pt x="245" y="1129"/>
                      <a:pt x="245" y="1129"/>
                      <a:pt x="245" y="1129"/>
                    </a:cubicBezTo>
                    <a:cubicBezTo>
                      <a:pt x="245" y="968"/>
                      <a:pt x="245" y="968"/>
                      <a:pt x="245" y="968"/>
                    </a:cubicBezTo>
                    <a:cubicBezTo>
                      <a:pt x="202" y="896"/>
                      <a:pt x="152" y="823"/>
                      <a:pt x="101" y="757"/>
                    </a:cubicBezTo>
                    <a:cubicBezTo>
                      <a:pt x="35" y="674"/>
                      <a:pt x="0" y="574"/>
                      <a:pt x="0" y="469"/>
                    </a:cubicBezTo>
                    <a:cubicBezTo>
                      <a:pt x="0" y="211"/>
                      <a:pt x="210" y="0"/>
                      <a:pt x="469" y="0"/>
                    </a:cubicBezTo>
                    <a:cubicBezTo>
                      <a:pt x="727" y="0"/>
                      <a:pt x="937" y="211"/>
                      <a:pt x="937" y="469"/>
                    </a:cubicBezTo>
                    <a:cubicBezTo>
                      <a:pt x="937" y="575"/>
                      <a:pt x="902" y="674"/>
                      <a:pt x="837" y="758"/>
                    </a:cubicBezTo>
                    <a:cubicBezTo>
                      <a:pt x="790" y="817"/>
                      <a:pt x="735" y="897"/>
                      <a:pt x="690" y="972"/>
                    </a:cubicBezTo>
                    <a:lnTo>
                      <a:pt x="690" y="1129"/>
                    </a:lnTo>
                    <a:close/>
                    <a:moveTo>
                      <a:pt x="273" y="1101"/>
                    </a:moveTo>
                    <a:cubicBezTo>
                      <a:pt x="662" y="1101"/>
                      <a:pt x="662" y="1101"/>
                      <a:pt x="662" y="1101"/>
                    </a:cubicBezTo>
                    <a:cubicBezTo>
                      <a:pt x="662" y="965"/>
                      <a:pt x="662" y="965"/>
                      <a:pt x="662" y="965"/>
                    </a:cubicBezTo>
                    <a:cubicBezTo>
                      <a:pt x="664" y="961"/>
                      <a:pt x="664" y="961"/>
                      <a:pt x="664" y="961"/>
                    </a:cubicBezTo>
                    <a:cubicBezTo>
                      <a:pt x="710" y="884"/>
                      <a:pt x="766" y="801"/>
                      <a:pt x="815" y="740"/>
                    </a:cubicBezTo>
                    <a:cubicBezTo>
                      <a:pt x="876" y="662"/>
                      <a:pt x="909" y="568"/>
                      <a:pt x="909" y="469"/>
                    </a:cubicBezTo>
                    <a:cubicBezTo>
                      <a:pt x="909" y="226"/>
                      <a:pt x="711" y="28"/>
                      <a:pt x="469" y="28"/>
                    </a:cubicBezTo>
                    <a:cubicBezTo>
                      <a:pt x="226" y="28"/>
                      <a:pt x="28" y="226"/>
                      <a:pt x="28" y="469"/>
                    </a:cubicBezTo>
                    <a:cubicBezTo>
                      <a:pt x="28" y="568"/>
                      <a:pt x="61" y="662"/>
                      <a:pt x="123" y="740"/>
                    </a:cubicBezTo>
                    <a:cubicBezTo>
                      <a:pt x="176" y="808"/>
                      <a:pt x="227" y="883"/>
                      <a:pt x="271" y="957"/>
                    </a:cubicBezTo>
                    <a:cubicBezTo>
                      <a:pt x="273" y="961"/>
                      <a:pt x="273" y="961"/>
                      <a:pt x="273" y="961"/>
                    </a:cubicBezTo>
                    <a:lnTo>
                      <a:pt x="273" y="1101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0" name="Freeform 8"/>
              <p:cNvSpPr>
                <a:spLocks/>
              </p:cNvSpPr>
              <p:nvPr/>
            </p:nvSpPr>
            <p:spPr bwMode="auto">
              <a:xfrm>
                <a:off x="7302" y="3962"/>
                <a:ext cx="293" cy="1045"/>
              </a:xfrm>
              <a:custGeom>
                <a:avLst/>
                <a:gdLst>
                  <a:gd name="T0" fmla="*/ 227 w 293"/>
                  <a:gd name="T1" fmla="*/ 1045 h 1045"/>
                  <a:gd name="T2" fmla="*/ 0 w 293"/>
                  <a:gd name="T3" fmla="*/ 15 h 1045"/>
                  <a:gd name="T4" fmla="*/ 68 w 293"/>
                  <a:gd name="T5" fmla="*/ 0 h 1045"/>
                  <a:gd name="T6" fmla="*/ 293 w 293"/>
                  <a:gd name="T7" fmla="*/ 1030 h 1045"/>
                  <a:gd name="T8" fmla="*/ 227 w 293"/>
                  <a:gd name="T9" fmla="*/ 1045 h 1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3" h="1045">
                    <a:moveTo>
                      <a:pt x="227" y="1045"/>
                    </a:moveTo>
                    <a:lnTo>
                      <a:pt x="0" y="15"/>
                    </a:lnTo>
                    <a:lnTo>
                      <a:pt x="68" y="0"/>
                    </a:lnTo>
                    <a:lnTo>
                      <a:pt x="293" y="1030"/>
                    </a:lnTo>
                    <a:lnTo>
                      <a:pt x="227" y="1045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1" name="Freeform 9"/>
              <p:cNvSpPr>
                <a:spLocks/>
              </p:cNvSpPr>
              <p:nvPr/>
            </p:nvSpPr>
            <p:spPr bwMode="auto">
              <a:xfrm>
                <a:off x="7782" y="3964"/>
                <a:ext cx="283" cy="1064"/>
              </a:xfrm>
              <a:custGeom>
                <a:avLst/>
                <a:gdLst>
                  <a:gd name="T0" fmla="*/ 58 w 283"/>
                  <a:gd name="T1" fmla="*/ 1064 h 1064"/>
                  <a:gd name="T2" fmla="*/ 0 w 283"/>
                  <a:gd name="T3" fmla="*/ 1052 h 1064"/>
                  <a:gd name="T4" fmla="*/ 226 w 283"/>
                  <a:gd name="T5" fmla="*/ 0 h 1064"/>
                  <a:gd name="T6" fmla="*/ 283 w 283"/>
                  <a:gd name="T7" fmla="*/ 13 h 1064"/>
                  <a:gd name="T8" fmla="*/ 58 w 283"/>
                  <a:gd name="T9" fmla="*/ 1064 h 1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1064">
                    <a:moveTo>
                      <a:pt x="58" y="1064"/>
                    </a:moveTo>
                    <a:lnTo>
                      <a:pt x="0" y="1052"/>
                    </a:lnTo>
                    <a:lnTo>
                      <a:pt x="226" y="0"/>
                    </a:lnTo>
                    <a:lnTo>
                      <a:pt x="283" y="13"/>
                    </a:lnTo>
                    <a:lnTo>
                      <a:pt x="58" y="1064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2" name="Rectangle 10"/>
              <p:cNvSpPr>
                <a:spLocks noChangeArrowheads="1"/>
              </p:cNvSpPr>
              <p:nvPr/>
            </p:nvSpPr>
            <p:spPr bwMode="auto">
              <a:xfrm>
                <a:off x="7525" y="5663"/>
                <a:ext cx="336" cy="60"/>
              </a:xfrm>
              <a:prstGeom prst="rect">
                <a:avLst/>
              </a:pr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3" name="Freeform 11"/>
              <p:cNvSpPr>
                <a:spLocks/>
              </p:cNvSpPr>
              <p:nvPr/>
            </p:nvSpPr>
            <p:spPr bwMode="auto">
              <a:xfrm>
                <a:off x="7389" y="3924"/>
                <a:ext cx="631" cy="399"/>
              </a:xfrm>
              <a:custGeom>
                <a:avLst/>
                <a:gdLst>
                  <a:gd name="T0" fmla="*/ 247 w 631"/>
                  <a:gd name="T1" fmla="*/ 399 h 399"/>
                  <a:gd name="T2" fmla="*/ 187 w 631"/>
                  <a:gd name="T3" fmla="*/ 172 h 399"/>
                  <a:gd name="T4" fmla="*/ 25 w 631"/>
                  <a:gd name="T5" fmla="*/ 280 h 399"/>
                  <a:gd name="T6" fmla="*/ 0 w 631"/>
                  <a:gd name="T7" fmla="*/ 244 h 399"/>
                  <a:gd name="T8" fmla="*/ 213 w 631"/>
                  <a:gd name="T9" fmla="*/ 104 h 399"/>
                  <a:gd name="T10" fmla="*/ 255 w 631"/>
                  <a:gd name="T11" fmla="*/ 266 h 399"/>
                  <a:gd name="T12" fmla="*/ 363 w 631"/>
                  <a:gd name="T13" fmla="*/ 0 h 399"/>
                  <a:gd name="T14" fmla="*/ 455 w 631"/>
                  <a:gd name="T15" fmla="*/ 257 h 399"/>
                  <a:gd name="T16" fmla="*/ 614 w 631"/>
                  <a:gd name="T17" fmla="*/ 185 h 399"/>
                  <a:gd name="T18" fmla="*/ 631 w 631"/>
                  <a:gd name="T19" fmla="*/ 223 h 399"/>
                  <a:gd name="T20" fmla="*/ 429 w 631"/>
                  <a:gd name="T21" fmla="*/ 317 h 399"/>
                  <a:gd name="T22" fmla="*/ 361 w 631"/>
                  <a:gd name="T23" fmla="*/ 121 h 399"/>
                  <a:gd name="T24" fmla="*/ 247 w 631"/>
                  <a:gd name="T25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1" h="399">
                    <a:moveTo>
                      <a:pt x="247" y="399"/>
                    </a:moveTo>
                    <a:lnTo>
                      <a:pt x="187" y="172"/>
                    </a:lnTo>
                    <a:lnTo>
                      <a:pt x="25" y="280"/>
                    </a:lnTo>
                    <a:lnTo>
                      <a:pt x="0" y="244"/>
                    </a:lnTo>
                    <a:lnTo>
                      <a:pt x="213" y="104"/>
                    </a:lnTo>
                    <a:lnTo>
                      <a:pt x="255" y="266"/>
                    </a:lnTo>
                    <a:lnTo>
                      <a:pt x="363" y="0"/>
                    </a:lnTo>
                    <a:lnTo>
                      <a:pt x="455" y="257"/>
                    </a:lnTo>
                    <a:lnTo>
                      <a:pt x="614" y="185"/>
                    </a:lnTo>
                    <a:lnTo>
                      <a:pt x="631" y="223"/>
                    </a:lnTo>
                    <a:lnTo>
                      <a:pt x="429" y="317"/>
                    </a:lnTo>
                    <a:lnTo>
                      <a:pt x="361" y="121"/>
                    </a:lnTo>
                    <a:lnTo>
                      <a:pt x="247" y="399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4" name="Freeform 12"/>
              <p:cNvSpPr>
                <a:spLocks/>
              </p:cNvSpPr>
              <p:nvPr/>
            </p:nvSpPr>
            <p:spPr bwMode="auto">
              <a:xfrm>
                <a:off x="7699" y="1956"/>
                <a:ext cx="51" cy="492"/>
              </a:xfrm>
              <a:custGeom>
                <a:avLst/>
                <a:gdLst>
                  <a:gd name="T0" fmla="*/ 12 w 24"/>
                  <a:gd name="T1" fmla="*/ 232 h 232"/>
                  <a:gd name="T2" fmla="*/ 0 w 24"/>
                  <a:gd name="T3" fmla="*/ 220 h 232"/>
                  <a:gd name="T4" fmla="*/ 0 w 24"/>
                  <a:gd name="T5" fmla="*/ 12 h 232"/>
                  <a:gd name="T6" fmla="*/ 12 w 24"/>
                  <a:gd name="T7" fmla="*/ 0 h 232"/>
                  <a:gd name="T8" fmla="*/ 24 w 24"/>
                  <a:gd name="T9" fmla="*/ 12 h 232"/>
                  <a:gd name="T10" fmla="*/ 24 w 24"/>
                  <a:gd name="T11" fmla="*/ 220 h 232"/>
                  <a:gd name="T12" fmla="*/ 12 w 24"/>
                  <a:gd name="T13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32">
                    <a:moveTo>
                      <a:pt x="12" y="232"/>
                    </a:moveTo>
                    <a:cubicBezTo>
                      <a:pt x="5" y="232"/>
                      <a:pt x="0" y="227"/>
                      <a:pt x="0" y="22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ubicBezTo>
                      <a:pt x="24" y="220"/>
                      <a:pt x="24" y="220"/>
                      <a:pt x="24" y="220"/>
                    </a:cubicBezTo>
                    <a:cubicBezTo>
                      <a:pt x="24" y="227"/>
                      <a:pt x="19" y="232"/>
                      <a:pt x="12" y="232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5" name="Freeform 13"/>
              <p:cNvSpPr>
                <a:spLocks/>
              </p:cNvSpPr>
              <p:nvPr/>
            </p:nvSpPr>
            <p:spPr bwMode="auto">
              <a:xfrm>
                <a:off x="8373" y="2181"/>
                <a:ext cx="287" cy="433"/>
              </a:xfrm>
              <a:custGeom>
                <a:avLst/>
                <a:gdLst>
                  <a:gd name="T0" fmla="*/ 14 w 135"/>
                  <a:gd name="T1" fmla="*/ 204 h 204"/>
                  <a:gd name="T2" fmla="*/ 8 w 135"/>
                  <a:gd name="T3" fmla="*/ 202 h 204"/>
                  <a:gd name="T4" fmla="*/ 4 w 135"/>
                  <a:gd name="T5" fmla="*/ 186 h 204"/>
                  <a:gd name="T6" fmla="*/ 111 w 135"/>
                  <a:gd name="T7" fmla="*/ 8 h 204"/>
                  <a:gd name="T8" fmla="*/ 128 w 135"/>
                  <a:gd name="T9" fmla="*/ 4 h 204"/>
                  <a:gd name="T10" fmla="*/ 132 w 135"/>
                  <a:gd name="T11" fmla="*/ 20 h 204"/>
                  <a:gd name="T12" fmla="*/ 24 w 135"/>
                  <a:gd name="T13" fmla="*/ 198 h 204"/>
                  <a:gd name="T14" fmla="*/ 14 w 135"/>
                  <a:gd name="T15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5" h="204">
                    <a:moveTo>
                      <a:pt x="14" y="204"/>
                    </a:moveTo>
                    <a:cubicBezTo>
                      <a:pt x="12" y="204"/>
                      <a:pt x="10" y="203"/>
                      <a:pt x="8" y="202"/>
                    </a:cubicBezTo>
                    <a:cubicBezTo>
                      <a:pt x="2" y="199"/>
                      <a:pt x="0" y="191"/>
                      <a:pt x="4" y="186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15" y="2"/>
                      <a:pt x="122" y="0"/>
                      <a:pt x="128" y="4"/>
                    </a:cubicBezTo>
                    <a:cubicBezTo>
                      <a:pt x="134" y="7"/>
                      <a:pt x="135" y="14"/>
                      <a:pt x="132" y="20"/>
                    </a:cubicBezTo>
                    <a:cubicBezTo>
                      <a:pt x="24" y="198"/>
                      <a:pt x="24" y="198"/>
                      <a:pt x="24" y="198"/>
                    </a:cubicBezTo>
                    <a:cubicBezTo>
                      <a:pt x="22" y="202"/>
                      <a:pt x="18" y="204"/>
                      <a:pt x="14" y="204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6" name="Freeform 14"/>
              <p:cNvSpPr>
                <a:spLocks/>
              </p:cNvSpPr>
              <p:nvPr/>
            </p:nvSpPr>
            <p:spPr bwMode="auto">
              <a:xfrm>
                <a:off x="8794" y="2888"/>
                <a:ext cx="451" cy="259"/>
              </a:xfrm>
              <a:custGeom>
                <a:avLst/>
                <a:gdLst>
                  <a:gd name="T0" fmla="*/ 14 w 212"/>
                  <a:gd name="T1" fmla="*/ 122 h 122"/>
                  <a:gd name="T2" fmla="*/ 3 w 212"/>
                  <a:gd name="T3" fmla="*/ 115 h 122"/>
                  <a:gd name="T4" fmla="*/ 8 w 212"/>
                  <a:gd name="T5" fmla="*/ 99 h 122"/>
                  <a:gd name="T6" fmla="*/ 193 w 212"/>
                  <a:gd name="T7" fmla="*/ 3 h 122"/>
                  <a:gd name="T8" fmla="*/ 209 w 212"/>
                  <a:gd name="T9" fmla="*/ 8 h 122"/>
                  <a:gd name="T10" fmla="*/ 204 w 212"/>
                  <a:gd name="T11" fmla="*/ 24 h 122"/>
                  <a:gd name="T12" fmla="*/ 19 w 212"/>
                  <a:gd name="T13" fmla="*/ 120 h 122"/>
                  <a:gd name="T14" fmla="*/ 14 w 212"/>
                  <a:gd name="T15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122">
                    <a:moveTo>
                      <a:pt x="14" y="122"/>
                    </a:moveTo>
                    <a:cubicBezTo>
                      <a:pt x="10" y="122"/>
                      <a:pt x="5" y="119"/>
                      <a:pt x="3" y="115"/>
                    </a:cubicBezTo>
                    <a:cubicBezTo>
                      <a:pt x="0" y="110"/>
                      <a:pt x="2" y="102"/>
                      <a:pt x="8" y="99"/>
                    </a:cubicBezTo>
                    <a:cubicBezTo>
                      <a:pt x="193" y="3"/>
                      <a:pt x="193" y="3"/>
                      <a:pt x="193" y="3"/>
                    </a:cubicBezTo>
                    <a:cubicBezTo>
                      <a:pt x="199" y="0"/>
                      <a:pt x="206" y="2"/>
                      <a:pt x="209" y="8"/>
                    </a:cubicBezTo>
                    <a:cubicBezTo>
                      <a:pt x="212" y="14"/>
                      <a:pt x="210" y="21"/>
                      <a:pt x="204" y="24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18" y="121"/>
                      <a:pt x="16" y="122"/>
                      <a:pt x="14" y="122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7" name="Freeform 15"/>
              <p:cNvSpPr>
                <a:spLocks/>
              </p:cNvSpPr>
              <p:nvPr/>
            </p:nvSpPr>
            <p:spPr bwMode="auto">
              <a:xfrm>
                <a:off x="8924" y="3697"/>
                <a:ext cx="495" cy="79"/>
              </a:xfrm>
              <a:custGeom>
                <a:avLst/>
                <a:gdLst>
                  <a:gd name="T0" fmla="*/ 220 w 233"/>
                  <a:gd name="T1" fmla="*/ 37 h 37"/>
                  <a:gd name="T2" fmla="*/ 220 w 233"/>
                  <a:gd name="T3" fmla="*/ 37 h 37"/>
                  <a:gd name="T4" fmla="*/ 12 w 233"/>
                  <a:gd name="T5" fmla="*/ 24 h 37"/>
                  <a:gd name="T6" fmla="*/ 1 w 233"/>
                  <a:gd name="T7" fmla="*/ 11 h 37"/>
                  <a:gd name="T8" fmla="*/ 14 w 233"/>
                  <a:gd name="T9" fmla="*/ 0 h 37"/>
                  <a:gd name="T10" fmla="*/ 221 w 233"/>
                  <a:gd name="T11" fmla="*/ 13 h 37"/>
                  <a:gd name="T12" fmla="*/ 232 w 233"/>
                  <a:gd name="T13" fmla="*/ 26 h 37"/>
                  <a:gd name="T14" fmla="*/ 220 w 233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3" h="37">
                    <a:moveTo>
                      <a:pt x="220" y="37"/>
                    </a:moveTo>
                    <a:cubicBezTo>
                      <a:pt x="220" y="37"/>
                      <a:pt x="220" y="37"/>
                      <a:pt x="220" y="37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5" y="24"/>
                      <a:pt x="0" y="18"/>
                      <a:pt x="1" y="11"/>
                    </a:cubicBezTo>
                    <a:cubicBezTo>
                      <a:pt x="1" y="5"/>
                      <a:pt x="7" y="0"/>
                      <a:pt x="14" y="0"/>
                    </a:cubicBezTo>
                    <a:cubicBezTo>
                      <a:pt x="221" y="13"/>
                      <a:pt x="221" y="13"/>
                      <a:pt x="221" y="13"/>
                    </a:cubicBezTo>
                    <a:cubicBezTo>
                      <a:pt x="228" y="14"/>
                      <a:pt x="233" y="19"/>
                      <a:pt x="232" y="26"/>
                    </a:cubicBezTo>
                    <a:cubicBezTo>
                      <a:pt x="232" y="32"/>
                      <a:pt x="227" y="37"/>
                      <a:pt x="220" y="37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8" name="Freeform 16"/>
              <p:cNvSpPr>
                <a:spLocks/>
              </p:cNvSpPr>
              <p:nvPr/>
            </p:nvSpPr>
            <p:spPr bwMode="auto">
              <a:xfrm>
                <a:off x="8720" y="4359"/>
                <a:ext cx="421" cy="306"/>
              </a:xfrm>
              <a:custGeom>
                <a:avLst/>
                <a:gdLst>
                  <a:gd name="T0" fmla="*/ 184 w 198"/>
                  <a:gd name="T1" fmla="*/ 144 h 144"/>
                  <a:gd name="T2" fmla="*/ 177 w 198"/>
                  <a:gd name="T3" fmla="*/ 142 h 144"/>
                  <a:gd name="T4" fmla="*/ 7 w 198"/>
                  <a:gd name="T5" fmla="*/ 23 h 144"/>
                  <a:gd name="T6" fmla="*/ 4 w 198"/>
                  <a:gd name="T7" fmla="*/ 6 h 144"/>
                  <a:gd name="T8" fmla="*/ 20 w 198"/>
                  <a:gd name="T9" fmla="*/ 3 h 144"/>
                  <a:gd name="T10" fmla="*/ 191 w 198"/>
                  <a:gd name="T11" fmla="*/ 122 h 144"/>
                  <a:gd name="T12" fmla="*/ 194 w 198"/>
                  <a:gd name="T13" fmla="*/ 139 h 144"/>
                  <a:gd name="T14" fmla="*/ 184 w 198"/>
                  <a:gd name="T15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8" h="144">
                    <a:moveTo>
                      <a:pt x="184" y="144"/>
                    </a:moveTo>
                    <a:cubicBezTo>
                      <a:pt x="182" y="144"/>
                      <a:pt x="179" y="143"/>
                      <a:pt x="177" y="14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" y="19"/>
                      <a:pt x="0" y="12"/>
                      <a:pt x="4" y="6"/>
                    </a:cubicBezTo>
                    <a:cubicBezTo>
                      <a:pt x="7" y="1"/>
                      <a:pt x="15" y="0"/>
                      <a:pt x="20" y="3"/>
                    </a:cubicBezTo>
                    <a:cubicBezTo>
                      <a:pt x="191" y="122"/>
                      <a:pt x="191" y="122"/>
                      <a:pt x="191" y="122"/>
                    </a:cubicBezTo>
                    <a:cubicBezTo>
                      <a:pt x="196" y="126"/>
                      <a:pt x="198" y="134"/>
                      <a:pt x="194" y="139"/>
                    </a:cubicBezTo>
                    <a:cubicBezTo>
                      <a:pt x="192" y="142"/>
                      <a:pt x="188" y="144"/>
                      <a:pt x="184" y="144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9" name="Freeform 17"/>
              <p:cNvSpPr>
                <a:spLocks/>
              </p:cNvSpPr>
              <p:nvPr/>
            </p:nvSpPr>
            <p:spPr bwMode="auto">
              <a:xfrm>
                <a:off x="6726" y="2181"/>
                <a:ext cx="287" cy="433"/>
              </a:xfrm>
              <a:custGeom>
                <a:avLst/>
                <a:gdLst>
                  <a:gd name="T0" fmla="*/ 121 w 135"/>
                  <a:gd name="T1" fmla="*/ 204 h 204"/>
                  <a:gd name="T2" fmla="*/ 111 w 135"/>
                  <a:gd name="T3" fmla="*/ 198 h 204"/>
                  <a:gd name="T4" fmla="*/ 3 w 135"/>
                  <a:gd name="T5" fmla="*/ 20 h 204"/>
                  <a:gd name="T6" fmla="*/ 7 w 135"/>
                  <a:gd name="T7" fmla="*/ 4 h 204"/>
                  <a:gd name="T8" fmla="*/ 24 w 135"/>
                  <a:gd name="T9" fmla="*/ 8 h 204"/>
                  <a:gd name="T10" fmla="*/ 131 w 135"/>
                  <a:gd name="T11" fmla="*/ 186 h 204"/>
                  <a:gd name="T12" fmla="*/ 127 w 135"/>
                  <a:gd name="T13" fmla="*/ 202 h 204"/>
                  <a:gd name="T14" fmla="*/ 121 w 135"/>
                  <a:gd name="T15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5" h="204">
                    <a:moveTo>
                      <a:pt x="121" y="204"/>
                    </a:moveTo>
                    <a:cubicBezTo>
                      <a:pt x="117" y="204"/>
                      <a:pt x="113" y="202"/>
                      <a:pt x="111" y="198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0" y="14"/>
                      <a:pt x="1" y="7"/>
                      <a:pt x="7" y="4"/>
                    </a:cubicBezTo>
                    <a:cubicBezTo>
                      <a:pt x="13" y="0"/>
                      <a:pt x="20" y="2"/>
                      <a:pt x="24" y="8"/>
                    </a:cubicBezTo>
                    <a:cubicBezTo>
                      <a:pt x="131" y="186"/>
                      <a:pt x="131" y="186"/>
                      <a:pt x="131" y="186"/>
                    </a:cubicBezTo>
                    <a:cubicBezTo>
                      <a:pt x="135" y="191"/>
                      <a:pt x="133" y="199"/>
                      <a:pt x="127" y="202"/>
                    </a:cubicBezTo>
                    <a:cubicBezTo>
                      <a:pt x="125" y="203"/>
                      <a:pt x="123" y="204"/>
                      <a:pt x="121" y="204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0" name="Freeform 18"/>
              <p:cNvSpPr>
                <a:spLocks/>
              </p:cNvSpPr>
              <p:nvPr/>
            </p:nvSpPr>
            <p:spPr bwMode="auto">
              <a:xfrm>
                <a:off x="6141" y="2888"/>
                <a:ext cx="451" cy="259"/>
              </a:xfrm>
              <a:custGeom>
                <a:avLst/>
                <a:gdLst>
                  <a:gd name="T0" fmla="*/ 198 w 212"/>
                  <a:gd name="T1" fmla="*/ 122 h 122"/>
                  <a:gd name="T2" fmla="*/ 193 w 212"/>
                  <a:gd name="T3" fmla="*/ 120 h 122"/>
                  <a:gd name="T4" fmla="*/ 8 w 212"/>
                  <a:gd name="T5" fmla="*/ 24 h 122"/>
                  <a:gd name="T6" fmla="*/ 3 w 212"/>
                  <a:gd name="T7" fmla="*/ 8 h 122"/>
                  <a:gd name="T8" fmla="*/ 19 w 212"/>
                  <a:gd name="T9" fmla="*/ 3 h 122"/>
                  <a:gd name="T10" fmla="*/ 204 w 212"/>
                  <a:gd name="T11" fmla="*/ 99 h 122"/>
                  <a:gd name="T12" fmla="*/ 209 w 212"/>
                  <a:gd name="T13" fmla="*/ 115 h 122"/>
                  <a:gd name="T14" fmla="*/ 198 w 212"/>
                  <a:gd name="T15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122">
                    <a:moveTo>
                      <a:pt x="198" y="122"/>
                    </a:moveTo>
                    <a:cubicBezTo>
                      <a:pt x="196" y="122"/>
                      <a:pt x="194" y="121"/>
                      <a:pt x="193" y="120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2" y="21"/>
                      <a:pt x="0" y="14"/>
                      <a:pt x="3" y="8"/>
                    </a:cubicBezTo>
                    <a:cubicBezTo>
                      <a:pt x="6" y="2"/>
                      <a:pt x="13" y="0"/>
                      <a:pt x="19" y="3"/>
                    </a:cubicBezTo>
                    <a:cubicBezTo>
                      <a:pt x="204" y="99"/>
                      <a:pt x="204" y="99"/>
                      <a:pt x="204" y="99"/>
                    </a:cubicBezTo>
                    <a:cubicBezTo>
                      <a:pt x="210" y="102"/>
                      <a:pt x="212" y="110"/>
                      <a:pt x="209" y="115"/>
                    </a:cubicBezTo>
                    <a:cubicBezTo>
                      <a:pt x="207" y="119"/>
                      <a:pt x="202" y="122"/>
                      <a:pt x="198" y="122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1" name="Freeform 19"/>
              <p:cNvSpPr>
                <a:spLocks/>
              </p:cNvSpPr>
              <p:nvPr/>
            </p:nvSpPr>
            <p:spPr bwMode="auto">
              <a:xfrm>
                <a:off x="5967" y="3697"/>
                <a:ext cx="495" cy="79"/>
              </a:xfrm>
              <a:custGeom>
                <a:avLst/>
                <a:gdLst>
                  <a:gd name="T0" fmla="*/ 13 w 233"/>
                  <a:gd name="T1" fmla="*/ 37 h 37"/>
                  <a:gd name="T2" fmla="*/ 1 w 233"/>
                  <a:gd name="T3" fmla="*/ 26 h 37"/>
                  <a:gd name="T4" fmla="*/ 12 w 233"/>
                  <a:gd name="T5" fmla="*/ 13 h 37"/>
                  <a:gd name="T6" fmla="*/ 219 w 233"/>
                  <a:gd name="T7" fmla="*/ 0 h 37"/>
                  <a:gd name="T8" fmla="*/ 232 w 233"/>
                  <a:gd name="T9" fmla="*/ 11 h 37"/>
                  <a:gd name="T10" fmla="*/ 221 w 233"/>
                  <a:gd name="T11" fmla="*/ 24 h 37"/>
                  <a:gd name="T12" fmla="*/ 13 w 233"/>
                  <a:gd name="T13" fmla="*/ 37 h 37"/>
                  <a:gd name="T14" fmla="*/ 13 w 233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3" h="37">
                    <a:moveTo>
                      <a:pt x="13" y="37"/>
                    </a:moveTo>
                    <a:cubicBezTo>
                      <a:pt x="6" y="37"/>
                      <a:pt x="1" y="32"/>
                      <a:pt x="1" y="26"/>
                    </a:cubicBezTo>
                    <a:cubicBezTo>
                      <a:pt x="0" y="19"/>
                      <a:pt x="5" y="14"/>
                      <a:pt x="12" y="13"/>
                    </a:cubicBezTo>
                    <a:cubicBezTo>
                      <a:pt x="219" y="0"/>
                      <a:pt x="219" y="0"/>
                      <a:pt x="219" y="0"/>
                    </a:cubicBezTo>
                    <a:cubicBezTo>
                      <a:pt x="226" y="0"/>
                      <a:pt x="232" y="5"/>
                      <a:pt x="232" y="11"/>
                    </a:cubicBezTo>
                    <a:cubicBezTo>
                      <a:pt x="233" y="18"/>
                      <a:pt x="228" y="24"/>
                      <a:pt x="221" y="24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3" y="37"/>
                      <a:pt x="13" y="37"/>
                      <a:pt x="13" y="37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2" name="Freeform 20"/>
              <p:cNvSpPr>
                <a:spLocks/>
              </p:cNvSpPr>
              <p:nvPr/>
            </p:nvSpPr>
            <p:spPr bwMode="auto">
              <a:xfrm>
                <a:off x="6245" y="4359"/>
                <a:ext cx="421" cy="306"/>
              </a:xfrm>
              <a:custGeom>
                <a:avLst/>
                <a:gdLst>
                  <a:gd name="T0" fmla="*/ 14 w 198"/>
                  <a:gd name="T1" fmla="*/ 144 h 144"/>
                  <a:gd name="T2" fmla="*/ 4 w 198"/>
                  <a:gd name="T3" fmla="*/ 139 h 144"/>
                  <a:gd name="T4" fmla="*/ 7 w 198"/>
                  <a:gd name="T5" fmla="*/ 122 h 144"/>
                  <a:gd name="T6" fmla="*/ 178 w 198"/>
                  <a:gd name="T7" fmla="*/ 3 h 144"/>
                  <a:gd name="T8" fmla="*/ 194 w 198"/>
                  <a:gd name="T9" fmla="*/ 6 h 144"/>
                  <a:gd name="T10" fmla="*/ 191 w 198"/>
                  <a:gd name="T11" fmla="*/ 23 h 144"/>
                  <a:gd name="T12" fmla="*/ 21 w 198"/>
                  <a:gd name="T13" fmla="*/ 142 h 144"/>
                  <a:gd name="T14" fmla="*/ 14 w 198"/>
                  <a:gd name="T15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8" h="144">
                    <a:moveTo>
                      <a:pt x="14" y="144"/>
                    </a:moveTo>
                    <a:cubicBezTo>
                      <a:pt x="10" y="144"/>
                      <a:pt x="6" y="142"/>
                      <a:pt x="4" y="139"/>
                    </a:cubicBezTo>
                    <a:cubicBezTo>
                      <a:pt x="0" y="134"/>
                      <a:pt x="2" y="126"/>
                      <a:pt x="7" y="122"/>
                    </a:cubicBezTo>
                    <a:cubicBezTo>
                      <a:pt x="178" y="3"/>
                      <a:pt x="178" y="3"/>
                      <a:pt x="178" y="3"/>
                    </a:cubicBezTo>
                    <a:cubicBezTo>
                      <a:pt x="183" y="0"/>
                      <a:pt x="191" y="1"/>
                      <a:pt x="194" y="6"/>
                    </a:cubicBezTo>
                    <a:cubicBezTo>
                      <a:pt x="198" y="12"/>
                      <a:pt x="197" y="19"/>
                      <a:pt x="191" y="23"/>
                    </a:cubicBezTo>
                    <a:cubicBezTo>
                      <a:pt x="21" y="142"/>
                      <a:pt x="21" y="142"/>
                      <a:pt x="21" y="142"/>
                    </a:cubicBezTo>
                    <a:cubicBezTo>
                      <a:pt x="19" y="143"/>
                      <a:pt x="16" y="144"/>
                      <a:pt x="14" y="144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pic>
        <p:nvPicPr>
          <p:cNvPr id="53" name="图片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57" y="2069089"/>
            <a:ext cx="1549562" cy="1132372"/>
          </a:xfrm>
          <a:prstGeom prst="rect">
            <a:avLst/>
          </a:prstGeom>
        </p:spPr>
      </p:pic>
      <p:cxnSp>
        <p:nvCxnSpPr>
          <p:cNvPr id="54" name="直接连接符 53"/>
          <p:cNvCxnSpPr/>
          <p:nvPr/>
        </p:nvCxnSpPr>
        <p:spPr>
          <a:xfrm>
            <a:off x="6608647" y="3201461"/>
            <a:ext cx="5598715" cy="0"/>
          </a:xfrm>
          <a:prstGeom prst="line">
            <a:avLst/>
          </a:prstGeom>
          <a:ln w="22225">
            <a:solidFill>
              <a:srgbClr val="6ABB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图片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808" y="2044825"/>
            <a:ext cx="1549562" cy="1132372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6508192" y="3561169"/>
            <a:ext cx="2411516" cy="1470228"/>
            <a:chOff x="1774412" y="3933630"/>
            <a:chExt cx="1731136" cy="1470228"/>
          </a:xfrm>
        </p:grpSpPr>
        <p:sp>
          <p:nvSpPr>
            <p:cNvPr id="58" name="TextBox 8"/>
            <p:cNvSpPr txBox="1"/>
            <p:nvPr/>
          </p:nvSpPr>
          <p:spPr>
            <a:xfrm>
              <a:off x="1985788" y="4529451"/>
              <a:ext cx="1230555" cy="874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明确服务对象</a:t>
              </a:r>
              <a:endPara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规范使用范围</a:t>
              </a:r>
              <a:endPara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774412" y="3933630"/>
              <a:ext cx="17311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制定使用规则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9364235" y="3571961"/>
            <a:ext cx="2447420" cy="2290432"/>
            <a:chOff x="1407979" y="3892258"/>
            <a:chExt cx="1756714" cy="2290432"/>
          </a:xfrm>
        </p:grpSpPr>
        <p:sp>
          <p:nvSpPr>
            <p:cNvPr id="61" name="TextBox 8"/>
            <p:cNvSpPr txBox="1"/>
            <p:nvPr/>
          </p:nvSpPr>
          <p:spPr>
            <a:xfrm>
              <a:off x="1407979" y="4477287"/>
              <a:ext cx="1756714" cy="1705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写清上网步骤、复印机打印机的链接方法等，必要时提供一对一服务</a:t>
              </a:r>
              <a:endPara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1419354" y="3892258"/>
              <a:ext cx="17453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制作使用指南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166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/>
        </p:nvSpPr>
        <p:spPr>
          <a:xfrm>
            <a:off x="2831989" y="5048892"/>
            <a:ext cx="5363987" cy="1307404"/>
          </a:xfrm>
          <a:custGeom>
            <a:avLst/>
            <a:gdLst>
              <a:gd name="connsiteX0" fmla="*/ 0 w 4572000"/>
              <a:gd name="connsiteY0" fmla="*/ 968447 h 1264106"/>
              <a:gd name="connsiteX1" fmla="*/ 1155700 w 4572000"/>
              <a:gd name="connsiteY1" fmla="*/ 3247 h 1264106"/>
              <a:gd name="connsiteX2" fmla="*/ 2819400 w 4572000"/>
              <a:gd name="connsiteY2" fmla="*/ 1260547 h 1264106"/>
              <a:gd name="connsiteX3" fmla="*/ 4572000 w 4572000"/>
              <a:gd name="connsiteY3" fmla="*/ 308047 h 126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1264106">
                <a:moveTo>
                  <a:pt x="0" y="968447"/>
                </a:moveTo>
                <a:cubicBezTo>
                  <a:pt x="342900" y="461505"/>
                  <a:pt x="685800" y="-45436"/>
                  <a:pt x="1155700" y="3247"/>
                </a:cubicBezTo>
                <a:cubicBezTo>
                  <a:pt x="1625600" y="51930"/>
                  <a:pt x="2250017" y="1209747"/>
                  <a:pt x="2819400" y="1260547"/>
                </a:cubicBezTo>
                <a:cubicBezTo>
                  <a:pt x="3388783" y="1311347"/>
                  <a:pt x="3980391" y="809697"/>
                  <a:pt x="4572000" y="308047"/>
                </a:cubicBezTo>
              </a:path>
            </a:pathLst>
          </a:custGeom>
          <a:noFill/>
          <a:ln>
            <a:solidFill>
              <a:srgbClr val="6ABB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7022312" y="1122957"/>
            <a:ext cx="4311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以桌牌形式放置在每位老师办公桌前</a:t>
            </a:r>
          </a:p>
        </p:txBody>
      </p:sp>
      <p:sp>
        <p:nvSpPr>
          <p:cNvPr id="23" name="TextBox 8"/>
          <p:cNvSpPr txBox="1"/>
          <p:nvPr/>
        </p:nvSpPr>
        <p:spPr>
          <a:xfrm>
            <a:off x="1552702" y="5324453"/>
            <a:ext cx="2737589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张贴于教务办宣传栏内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-1209" y="0"/>
            <a:ext cx="6097209" cy="1026029"/>
            <a:chOff x="-1209" y="0"/>
            <a:chExt cx="6097209" cy="1026029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1881" y="-313090"/>
              <a:ext cx="1026029" cy="1652209"/>
            </a:xfrm>
            <a:prstGeom prst="rect">
              <a:avLst/>
            </a:prstGeom>
          </p:spPr>
        </p:pic>
        <p:cxnSp>
          <p:nvCxnSpPr>
            <p:cNvPr id="27" name="直接连接符 26"/>
            <p:cNvCxnSpPr>
              <a:cxnSpLocks/>
            </p:cNvCxnSpPr>
            <p:nvPr/>
          </p:nvCxnSpPr>
          <p:spPr>
            <a:xfrm>
              <a:off x="-1209" y="1026029"/>
              <a:ext cx="6097209" cy="0"/>
            </a:xfrm>
            <a:prstGeom prst="line">
              <a:avLst/>
            </a:prstGeom>
            <a:ln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>
              <a:cxnSpLocks/>
            </p:cNvCxnSpPr>
            <p:nvPr/>
          </p:nvCxnSpPr>
          <p:spPr>
            <a:xfrm>
              <a:off x="3572967" y="1026029"/>
              <a:ext cx="2338091" cy="0"/>
            </a:xfrm>
            <a:prstGeom prst="line">
              <a:avLst/>
            </a:prstGeom>
            <a:ln w="50800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本框 28"/>
          <p:cNvSpPr txBox="1"/>
          <p:nvPr/>
        </p:nvSpPr>
        <p:spPr>
          <a:xfrm>
            <a:off x="1718325" y="497693"/>
            <a:ext cx="420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工作指示标牌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34" y="1985387"/>
            <a:ext cx="4770533" cy="30635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34" y="1676955"/>
            <a:ext cx="962265" cy="750207"/>
          </a:xfrm>
          <a:prstGeom prst="rect">
            <a:avLst/>
          </a:prstGeom>
        </p:spPr>
      </p:pic>
      <p:cxnSp>
        <p:nvCxnSpPr>
          <p:cNvPr id="30" name="直接连接符 29"/>
          <p:cNvCxnSpPr>
            <a:cxnSpLocks/>
          </p:cNvCxnSpPr>
          <p:nvPr/>
        </p:nvCxnSpPr>
        <p:spPr>
          <a:xfrm>
            <a:off x="6096000" y="1429966"/>
            <a:ext cx="0" cy="4679004"/>
          </a:xfrm>
          <a:prstGeom prst="line">
            <a:avLst/>
          </a:prstGeom>
          <a:ln w="50800">
            <a:solidFill>
              <a:srgbClr val="6ABB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>
            <a:cxnSpLocks/>
          </p:cNvCxnSpPr>
          <p:nvPr/>
        </p:nvCxnSpPr>
        <p:spPr>
          <a:xfrm>
            <a:off x="8195976" y="6338223"/>
            <a:ext cx="2338091" cy="0"/>
          </a:xfrm>
          <a:prstGeom prst="line">
            <a:avLst/>
          </a:prstGeom>
          <a:ln w="50800">
            <a:solidFill>
              <a:srgbClr val="6ABB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5947704" y="1871645"/>
            <a:ext cx="6460600" cy="4246361"/>
            <a:chOff x="378023" y="1374345"/>
            <a:chExt cx="5867013" cy="434392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8" r="9432" b="13227"/>
            <a:stretch/>
          </p:blipFill>
          <p:spPr>
            <a:xfrm>
              <a:off x="378023" y="1374345"/>
              <a:ext cx="5867013" cy="434392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925" y="1375085"/>
              <a:ext cx="4859439" cy="3793155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770" y="5367799"/>
            <a:ext cx="962265" cy="75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6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109159" y="570371"/>
            <a:ext cx="5585992" cy="3804182"/>
            <a:chOff x="671344" y="2162175"/>
            <a:chExt cx="5421037" cy="4013728"/>
          </a:xfrm>
        </p:grpSpPr>
        <p:grpSp>
          <p:nvGrpSpPr>
            <p:cNvPr id="37" name="组合 36"/>
            <p:cNvGrpSpPr/>
            <p:nvPr/>
          </p:nvGrpSpPr>
          <p:grpSpPr>
            <a:xfrm>
              <a:off x="671344" y="2162176"/>
              <a:ext cx="5421037" cy="4013727"/>
              <a:chOff x="677856" y="1877634"/>
              <a:chExt cx="6109809" cy="4523693"/>
            </a:xfrm>
          </p:grpSpPr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677856" y="1877634"/>
                <a:ext cx="6109809" cy="4523693"/>
              </a:xfrm>
              <a:prstGeom prst="rect">
                <a:avLst/>
              </a:prstGeom>
            </p:spPr>
          </p:pic>
          <p:sp>
            <p:nvSpPr>
              <p:cNvPr id="40" name="矩形 39"/>
              <p:cNvSpPr/>
              <p:nvPr/>
            </p:nvSpPr>
            <p:spPr>
              <a:xfrm>
                <a:off x="1141731" y="1877634"/>
                <a:ext cx="5134860" cy="3929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26" y="2162175"/>
              <a:ext cx="4465004" cy="3486632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-884644" y="1087512"/>
            <a:ext cx="5910643" cy="4243347"/>
            <a:chOff x="641797" y="1888317"/>
            <a:chExt cx="5689510" cy="4287585"/>
          </a:xfrm>
        </p:grpSpPr>
        <p:grpSp>
          <p:nvGrpSpPr>
            <p:cNvPr id="42" name="组合 41"/>
            <p:cNvGrpSpPr/>
            <p:nvPr/>
          </p:nvGrpSpPr>
          <p:grpSpPr>
            <a:xfrm>
              <a:off x="641797" y="1888317"/>
              <a:ext cx="5689510" cy="4287585"/>
              <a:chOff x="644554" y="1568980"/>
              <a:chExt cx="6412394" cy="4832346"/>
            </a:xfrm>
          </p:grpSpPr>
          <p:pic>
            <p:nvPicPr>
              <p:cNvPr id="44" name="图片 4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644554" y="1653600"/>
                <a:ext cx="6412394" cy="4747726"/>
              </a:xfrm>
              <a:prstGeom prst="rect">
                <a:avLst/>
              </a:prstGeom>
            </p:spPr>
          </p:pic>
          <p:sp>
            <p:nvSpPr>
              <p:cNvPr id="45" name="矩形 44"/>
              <p:cNvSpPr/>
              <p:nvPr/>
            </p:nvSpPr>
            <p:spPr>
              <a:xfrm>
                <a:off x="829697" y="1568980"/>
                <a:ext cx="5761604" cy="42382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25" y="1920202"/>
              <a:ext cx="4734042" cy="3696718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859603" y="1371047"/>
            <a:ext cx="19800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新太阳中心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0" y="20853"/>
            <a:ext cx="8629643" cy="1082468"/>
            <a:chOff x="-1209" y="0"/>
            <a:chExt cx="8629643" cy="1082468"/>
          </a:xfrm>
        </p:grpSpPr>
        <p:grpSp>
          <p:nvGrpSpPr>
            <p:cNvPr id="21" name="组合 20"/>
            <p:cNvGrpSpPr/>
            <p:nvPr/>
          </p:nvGrpSpPr>
          <p:grpSpPr>
            <a:xfrm>
              <a:off x="-1209" y="0"/>
              <a:ext cx="6097209" cy="1026029"/>
              <a:chOff x="-1209" y="0"/>
              <a:chExt cx="6097209" cy="1026029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11881" y="-313090"/>
                <a:ext cx="1026029" cy="1652209"/>
              </a:xfrm>
              <a:prstGeom prst="rect">
                <a:avLst/>
              </a:prstGeom>
            </p:spPr>
          </p:pic>
          <p:cxnSp>
            <p:nvCxnSpPr>
              <p:cNvPr id="24" name="直接连接符 23"/>
              <p:cNvCxnSpPr>
                <a:cxnSpLocks/>
              </p:cNvCxnSpPr>
              <p:nvPr/>
            </p:nvCxnSpPr>
            <p:spPr>
              <a:xfrm>
                <a:off x="-1209" y="1026029"/>
                <a:ext cx="6097209" cy="0"/>
              </a:xfrm>
              <a:prstGeom prst="line">
                <a:avLst/>
              </a:prstGeom>
              <a:ln>
                <a:solidFill>
                  <a:srgbClr val="6ABB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>
                <a:cxnSpLocks/>
              </p:cNvCxnSpPr>
              <p:nvPr/>
            </p:nvCxnSpPr>
            <p:spPr>
              <a:xfrm>
                <a:off x="3572967" y="1026029"/>
                <a:ext cx="2338091" cy="0"/>
              </a:xfrm>
              <a:prstGeom prst="line">
                <a:avLst/>
              </a:prstGeom>
              <a:ln w="50800">
                <a:solidFill>
                  <a:srgbClr val="6ABB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文本框 21"/>
            <p:cNvSpPr txBox="1"/>
            <p:nvPr/>
          </p:nvSpPr>
          <p:spPr>
            <a:xfrm>
              <a:off x="1718325" y="497693"/>
              <a:ext cx="69101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注册机</a:t>
              </a:r>
            </a:p>
          </p:txBody>
        </p:sp>
      </p:grpSp>
      <p:sp>
        <p:nvSpPr>
          <p:cNvPr id="18" name="矩形 17"/>
          <p:cNvSpPr/>
          <p:nvPr/>
        </p:nvSpPr>
        <p:spPr>
          <a:xfrm>
            <a:off x="7136329" y="937247"/>
            <a:ext cx="52634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光华管理学院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1894774" y="3201796"/>
            <a:ext cx="5696894" cy="4025310"/>
            <a:chOff x="542281" y="1888317"/>
            <a:chExt cx="5494923" cy="4081406"/>
          </a:xfrm>
        </p:grpSpPr>
        <p:grpSp>
          <p:nvGrpSpPr>
            <p:cNvPr id="48" name="组合 47"/>
            <p:cNvGrpSpPr/>
            <p:nvPr/>
          </p:nvGrpSpPr>
          <p:grpSpPr>
            <a:xfrm>
              <a:off x="542281" y="1888317"/>
              <a:ext cx="5494923" cy="4081406"/>
              <a:chOff x="532395" y="1568980"/>
              <a:chExt cx="6193083" cy="4599971"/>
            </a:xfrm>
          </p:grpSpPr>
          <p:pic>
            <p:nvPicPr>
              <p:cNvPr id="50" name="图片 4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532395" y="1583602"/>
                <a:ext cx="6193083" cy="4585349"/>
              </a:xfrm>
              <a:prstGeom prst="rect">
                <a:avLst/>
              </a:prstGeom>
            </p:spPr>
          </p:pic>
          <p:sp>
            <p:nvSpPr>
              <p:cNvPr id="51" name="矩形 50"/>
              <p:cNvSpPr/>
              <p:nvPr/>
            </p:nvSpPr>
            <p:spPr>
              <a:xfrm>
                <a:off x="829697" y="1568980"/>
                <a:ext cx="5376367" cy="4227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222" y="1942487"/>
              <a:ext cx="4688869" cy="3696718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5912267" y="3772842"/>
            <a:ext cx="6082660" cy="4284222"/>
            <a:chOff x="464294" y="1831975"/>
            <a:chExt cx="5867013" cy="4343927"/>
          </a:xfrm>
        </p:grpSpPr>
        <p:grpSp>
          <p:nvGrpSpPr>
            <p:cNvPr id="27" name="组合 26"/>
            <p:cNvGrpSpPr/>
            <p:nvPr/>
          </p:nvGrpSpPr>
          <p:grpSpPr>
            <a:xfrm>
              <a:off x="464294" y="1831975"/>
              <a:ext cx="5867013" cy="4343927"/>
              <a:chOff x="444499" y="1505480"/>
              <a:chExt cx="6612449" cy="4895847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444499" y="1505480"/>
                <a:ext cx="6612449" cy="4895847"/>
              </a:xfrm>
              <a:prstGeom prst="rect">
                <a:avLst/>
              </a:prstGeom>
            </p:spPr>
          </p:pic>
          <p:sp>
            <p:nvSpPr>
              <p:cNvPr id="30" name="矩形 29"/>
              <p:cNvSpPr/>
              <p:nvPr/>
            </p:nvSpPr>
            <p:spPr>
              <a:xfrm>
                <a:off x="829697" y="1568980"/>
                <a:ext cx="5761604" cy="42382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25" y="1920202"/>
              <a:ext cx="4734042" cy="3696718"/>
            </a:xfrm>
            <a:prstGeom prst="rect">
              <a:avLst/>
            </a:prstGeom>
          </p:spPr>
        </p:pic>
      </p:grpSp>
      <p:sp>
        <p:nvSpPr>
          <p:cNvPr id="31" name="矩形 30"/>
          <p:cNvSpPr/>
          <p:nvPr/>
        </p:nvSpPr>
        <p:spPr>
          <a:xfrm>
            <a:off x="8003967" y="4066047"/>
            <a:ext cx="18197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理科</a:t>
            </a:r>
            <a:r>
              <a:rPr lang="en-US" altLang="zh-C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r>
              <a:rPr lang="zh-CN" alt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号楼</a:t>
            </a:r>
          </a:p>
        </p:txBody>
      </p:sp>
      <p:sp>
        <p:nvSpPr>
          <p:cNvPr id="52" name="矩形 51"/>
          <p:cNvSpPr/>
          <p:nvPr/>
        </p:nvSpPr>
        <p:spPr>
          <a:xfrm>
            <a:off x="3353008" y="6040107"/>
            <a:ext cx="2339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政府管理学院</a:t>
            </a:r>
          </a:p>
        </p:txBody>
      </p:sp>
    </p:spTree>
    <p:extLst>
      <p:ext uri="{BB962C8B-B14F-4D97-AF65-F5344CB8AC3E}">
        <p14:creationId xmlns:p14="http://schemas.microsoft.com/office/powerpoint/2010/main" val="39459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-141828" y="1284342"/>
            <a:ext cx="4738311" cy="3685408"/>
            <a:chOff x="625644" y="2129736"/>
            <a:chExt cx="5178441" cy="4046167"/>
          </a:xfrm>
        </p:grpSpPr>
        <p:grpSp>
          <p:nvGrpSpPr>
            <p:cNvPr id="37" name="组合 36"/>
            <p:cNvGrpSpPr/>
            <p:nvPr/>
          </p:nvGrpSpPr>
          <p:grpSpPr>
            <a:xfrm>
              <a:off x="625644" y="2187319"/>
              <a:ext cx="5178441" cy="3988584"/>
              <a:chOff x="626349" y="1905971"/>
              <a:chExt cx="5836390" cy="4495355"/>
            </a:xfrm>
          </p:grpSpPr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626349" y="2080072"/>
                <a:ext cx="5836390" cy="4321254"/>
              </a:xfrm>
              <a:prstGeom prst="rect">
                <a:avLst/>
              </a:prstGeom>
            </p:spPr>
          </p:pic>
          <p:sp>
            <p:nvSpPr>
              <p:cNvPr id="40" name="矩形 39"/>
              <p:cNvSpPr/>
              <p:nvPr/>
            </p:nvSpPr>
            <p:spPr>
              <a:xfrm>
                <a:off x="1198142" y="1905971"/>
                <a:ext cx="4948873" cy="39012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252" y="2129736"/>
              <a:ext cx="4506547" cy="3519072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555551" y="2286195"/>
            <a:ext cx="52634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法学院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-1209" y="0"/>
            <a:ext cx="8629643" cy="1082468"/>
            <a:chOff x="-1209" y="0"/>
            <a:chExt cx="8629643" cy="1082468"/>
          </a:xfrm>
        </p:grpSpPr>
        <p:grpSp>
          <p:nvGrpSpPr>
            <p:cNvPr id="21" name="组合 20"/>
            <p:cNvGrpSpPr/>
            <p:nvPr/>
          </p:nvGrpSpPr>
          <p:grpSpPr>
            <a:xfrm>
              <a:off x="-1209" y="0"/>
              <a:ext cx="6097209" cy="1026029"/>
              <a:chOff x="-1209" y="0"/>
              <a:chExt cx="6097209" cy="1026029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11881" y="-313090"/>
                <a:ext cx="1026029" cy="1652209"/>
              </a:xfrm>
              <a:prstGeom prst="rect">
                <a:avLst/>
              </a:prstGeom>
            </p:spPr>
          </p:pic>
          <p:cxnSp>
            <p:nvCxnSpPr>
              <p:cNvPr id="24" name="直接连接符 23"/>
              <p:cNvCxnSpPr>
                <a:cxnSpLocks/>
              </p:cNvCxnSpPr>
              <p:nvPr/>
            </p:nvCxnSpPr>
            <p:spPr>
              <a:xfrm>
                <a:off x="-1209" y="1026029"/>
                <a:ext cx="6097209" cy="0"/>
              </a:xfrm>
              <a:prstGeom prst="line">
                <a:avLst/>
              </a:prstGeom>
              <a:ln>
                <a:solidFill>
                  <a:srgbClr val="6ABB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>
                <a:cxnSpLocks/>
              </p:cNvCxnSpPr>
              <p:nvPr/>
            </p:nvCxnSpPr>
            <p:spPr>
              <a:xfrm>
                <a:off x="3572967" y="1026029"/>
                <a:ext cx="2338091" cy="0"/>
              </a:xfrm>
              <a:prstGeom prst="line">
                <a:avLst/>
              </a:prstGeom>
              <a:ln w="50800">
                <a:solidFill>
                  <a:srgbClr val="6ABB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文本框 21"/>
            <p:cNvSpPr txBox="1"/>
            <p:nvPr/>
          </p:nvSpPr>
          <p:spPr>
            <a:xfrm>
              <a:off x="1718325" y="497693"/>
              <a:ext cx="69101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注册机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949666" y="3368568"/>
            <a:ext cx="4867274" cy="3905700"/>
            <a:chOff x="1121990" y="2286432"/>
            <a:chExt cx="4926173" cy="3759529"/>
          </a:xfrm>
        </p:grpSpPr>
        <p:grpSp>
          <p:nvGrpSpPr>
            <p:cNvPr id="27" name="组合 26"/>
            <p:cNvGrpSpPr/>
            <p:nvPr/>
          </p:nvGrpSpPr>
          <p:grpSpPr>
            <a:xfrm>
              <a:off x="1121990" y="2286432"/>
              <a:ext cx="4926173" cy="3759529"/>
              <a:chOff x="1185759" y="2017678"/>
              <a:chExt cx="5552070" cy="4237199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1185759" y="2144133"/>
                <a:ext cx="5552070" cy="4110744"/>
              </a:xfrm>
              <a:prstGeom prst="rect">
                <a:avLst/>
              </a:prstGeom>
            </p:spPr>
          </p:pic>
          <p:sp>
            <p:nvSpPr>
              <p:cNvPr id="30" name="矩形 29"/>
              <p:cNvSpPr/>
              <p:nvPr/>
            </p:nvSpPr>
            <p:spPr>
              <a:xfrm>
                <a:off x="1520011" y="2017678"/>
                <a:ext cx="4453933" cy="37577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562" y="2472091"/>
              <a:ext cx="4239212" cy="3023828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5282776" y="279004"/>
            <a:ext cx="5536558" cy="3886386"/>
            <a:chOff x="800443" y="2080860"/>
            <a:chExt cx="5321706" cy="3940182"/>
          </a:xfrm>
        </p:grpSpPr>
        <p:grpSp>
          <p:nvGrpSpPr>
            <p:cNvPr id="32" name="组合 31"/>
            <p:cNvGrpSpPr/>
            <p:nvPr/>
          </p:nvGrpSpPr>
          <p:grpSpPr>
            <a:xfrm>
              <a:off x="800443" y="2080860"/>
              <a:ext cx="5321706" cy="3940182"/>
              <a:chOff x="823358" y="1785987"/>
              <a:chExt cx="5997857" cy="4440804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823358" y="1785987"/>
                <a:ext cx="5997857" cy="4440804"/>
              </a:xfrm>
              <a:prstGeom prst="rect">
                <a:avLst/>
              </a:prstGeom>
            </p:spPr>
          </p:pic>
          <p:sp>
            <p:nvSpPr>
              <p:cNvPr id="35" name="矩形 34"/>
              <p:cNvSpPr/>
              <p:nvPr/>
            </p:nvSpPr>
            <p:spPr>
              <a:xfrm>
                <a:off x="1094945" y="1824633"/>
                <a:ext cx="5207324" cy="38920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097" y="2121062"/>
              <a:ext cx="4560608" cy="3494201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6833566" y="3392488"/>
            <a:ext cx="5279897" cy="3726713"/>
            <a:chOff x="731310" y="2029672"/>
            <a:chExt cx="5294653" cy="3920155"/>
          </a:xfrm>
        </p:grpSpPr>
        <p:grpSp>
          <p:nvGrpSpPr>
            <p:cNvPr id="47" name="组合 46"/>
            <p:cNvGrpSpPr/>
            <p:nvPr/>
          </p:nvGrpSpPr>
          <p:grpSpPr>
            <a:xfrm>
              <a:off x="731310" y="2029672"/>
              <a:ext cx="5294653" cy="3920155"/>
              <a:chOff x="745441" y="1728295"/>
              <a:chExt cx="5967368" cy="4418231"/>
            </a:xfrm>
          </p:grpSpPr>
          <p:pic>
            <p:nvPicPr>
              <p:cNvPr id="49" name="图片 4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745441" y="1728295"/>
                <a:ext cx="5967368" cy="4418231"/>
              </a:xfrm>
              <a:prstGeom prst="rect">
                <a:avLst/>
              </a:prstGeom>
            </p:spPr>
          </p:pic>
          <p:sp>
            <p:nvSpPr>
              <p:cNvPr id="50" name="矩形 49"/>
              <p:cNvSpPr/>
              <p:nvPr/>
            </p:nvSpPr>
            <p:spPr>
              <a:xfrm>
                <a:off x="1162212" y="1730507"/>
                <a:ext cx="5429090" cy="4076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057" y="2087520"/>
              <a:ext cx="4526686" cy="3561286"/>
            </a:xfrm>
            <a:prstGeom prst="rect">
              <a:avLst/>
            </a:prstGeom>
          </p:spPr>
        </p:pic>
      </p:grpSp>
      <p:sp>
        <p:nvSpPr>
          <p:cNvPr id="61" name="矩形 60"/>
          <p:cNvSpPr/>
          <p:nvPr/>
        </p:nvSpPr>
        <p:spPr>
          <a:xfrm>
            <a:off x="5223159" y="2441946"/>
            <a:ext cx="52634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环境学院</a:t>
            </a:r>
          </a:p>
        </p:txBody>
      </p:sp>
      <p:sp>
        <p:nvSpPr>
          <p:cNvPr id="62" name="矩形 61"/>
          <p:cNvSpPr/>
          <p:nvPr/>
        </p:nvSpPr>
        <p:spPr>
          <a:xfrm>
            <a:off x="2765043" y="5805595"/>
            <a:ext cx="52634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经济学院</a:t>
            </a:r>
          </a:p>
        </p:txBody>
      </p:sp>
      <p:sp>
        <p:nvSpPr>
          <p:cNvPr id="63" name="矩形 62"/>
          <p:cNvSpPr/>
          <p:nvPr/>
        </p:nvSpPr>
        <p:spPr>
          <a:xfrm>
            <a:off x="8967916" y="3936581"/>
            <a:ext cx="26345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生命科学学院</a:t>
            </a:r>
          </a:p>
        </p:txBody>
      </p:sp>
    </p:spTree>
    <p:extLst>
      <p:ext uri="{BB962C8B-B14F-4D97-AF65-F5344CB8AC3E}">
        <p14:creationId xmlns:p14="http://schemas.microsoft.com/office/powerpoint/2010/main" val="132153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0" y="-2473"/>
            <a:ext cx="8629643" cy="1082468"/>
            <a:chOff x="-1209" y="0"/>
            <a:chExt cx="8629643" cy="1082468"/>
          </a:xfrm>
        </p:grpSpPr>
        <p:grpSp>
          <p:nvGrpSpPr>
            <p:cNvPr id="30" name="组合 29"/>
            <p:cNvGrpSpPr/>
            <p:nvPr/>
          </p:nvGrpSpPr>
          <p:grpSpPr>
            <a:xfrm>
              <a:off x="-1209" y="0"/>
              <a:ext cx="6097209" cy="1026029"/>
              <a:chOff x="-1209" y="0"/>
              <a:chExt cx="6097209" cy="1026029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11881" y="-313090"/>
                <a:ext cx="1026029" cy="1652209"/>
              </a:xfrm>
              <a:prstGeom prst="rect">
                <a:avLst/>
              </a:prstGeom>
            </p:spPr>
          </p:pic>
          <p:cxnSp>
            <p:nvCxnSpPr>
              <p:cNvPr id="32" name="直接连接符 31"/>
              <p:cNvCxnSpPr>
                <a:cxnSpLocks/>
              </p:cNvCxnSpPr>
              <p:nvPr/>
            </p:nvCxnSpPr>
            <p:spPr>
              <a:xfrm>
                <a:off x="-1209" y="1026029"/>
                <a:ext cx="6097209" cy="0"/>
              </a:xfrm>
              <a:prstGeom prst="line">
                <a:avLst/>
              </a:prstGeom>
              <a:ln>
                <a:solidFill>
                  <a:srgbClr val="6ABB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>
                <a:cxnSpLocks/>
              </p:cNvCxnSpPr>
              <p:nvPr/>
            </p:nvCxnSpPr>
            <p:spPr>
              <a:xfrm>
                <a:off x="3572967" y="1026029"/>
                <a:ext cx="2338091" cy="0"/>
              </a:xfrm>
              <a:prstGeom prst="line">
                <a:avLst/>
              </a:prstGeom>
              <a:ln w="50800">
                <a:solidFill>
                  <a:srgbClr val="6ABBD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文本框 34"/>
            <p:cNvSpPr txBox="1"/>
            <p:nvPr/>
          </p:nvSpPr>
          <p:spPr>
            <a:xfrm>
              <a:off x="1718325" y="497693"/>
              <a:ext cx="69101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注册机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-173286" y="1192822"/>
            <a:ext cx="6767581" cy="4812558"/>
            <a:chOff x="464294" y="1831975"/>
            <a:chExt cx="5867013" cy="4343927"/>
          </a:xfrm>
        </p:grpSpPr>
        <p:grpSp>
          <p:nvGrpSpPr>
            <p:cNvPr id="37" name="组合 36"/>
            <p:cNvGrpSpPr/>
            <p:nvPr/>
          </p:nvGrpSpPr>
          <p:grpSpPr>
            <a:xfrm>
              <a:off x="464294" y="1831975"/>
              <a:ext cx="5867013" cy="4343927"/>
              <a:chOff x="444499" y="1505480"/>
              <a:chExt cx="6612449" cy="4895847"/>
            </a:xfrm>
          </p:grpSpPr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444499" y="1505480"/>
                <a:ext cx="6612449" cy="4895847"/>
              </a:xfrm>
              <a:prstGeom prst="rect">
                <a:avLst/>
              </a:prstGeom>
            </p:spPr>
          </p:pic>
          <p:sp>
            <p:nvSpPr>
              <p:cNvPr id="40" name="矩形 39"/>
              <p:cNvSpPr/>
              <p:nvPr/>
            </p:nvSpPr>
            <p:spPr>
              <a:xfrm>
                <a:off x="829697" y="1568980"/>
                <a:ext cx="5761604" cy="42382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26" y="2162175"/>
              <a:ext cx="4465004" cy="3486632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485582" y="5771916"/>
            <a:ext cx="52634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外国语学院</a:t>
            </a:r>
          </a:p>
        </p:txBody>
      </p:sp>
      <p:sp>
        <p:nvSpPr>
          <p:cNvPr id="20" name="矩形 19"/>
          <p:cNvSpPr/>
          <p:nvPr/>
        </p:nvSpPr>
        <p:spPr>
          <a:xfrm>
            <a:off x="6228735" y="2128212"/>
            <a:ext cx="6096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功能：自助注册、</a:t>
            </a:r>
            <a:r>
              <a:rPr lang="zh-C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加盖注册章、火车票磁条充磁</a:t>
            </a:r>
            <a:endParaRPr lang="zh-CN" alt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效仿其他单位的做法，调整注册机位置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方便学生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7X24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小时自助注册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194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55" y="-969825"/>
            <a:ext cx="10058400" cy="568427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174323" y="-786764"/>
            <a:ext cx="5219281" cy="145309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326792"/>
            <a:ext cx="4049486" cy="25439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39" y="-878153"/>
            <a:ext cx="5920521" cy="15039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140" y="-36512"/>
            <a:ext cx="1810722" cy="3429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99437" y="-594687"/>
            <a:ext cx="3633714" cy="266015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11200" y="2879494"/>
            <a:ext cx="1603759" cy="640404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3910">
            <a:off x="10381329" y="2397755"/>
            <a:ext cx="1742763" cy="145858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-2246442" y="2379912"/>
            <a:ext cx="14681138" cy="3724957"/>
            <a:chOff x="-2305567" y="3133043"/>
            <a:chExt cx="14681138" cy="3724957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6" name="组合 5"/>
            <p:cNvGrpSpPr/>
            <p:nvPr/>
          </p:nvGrpSpPr>
          <p:grpSpPr>
            <a:xfrm>
              <a:off x="-2305567" y="3133043"/>
              <a:ext cx="14681138" cy="3724957"/>
              <a:chOff x="-2960467" y="361935"/>
              <a:chExt cx="14685388" cy="5172224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044221" y="1788513"/>
                <a:ext cx="10680700" cy="3745646"/>
                <a:chOff x="1099085" y="2000889"/>
                <a:chExt cx="10680700" cy="3745646"/>
              </a:xfrm>
            </p:grpSpPr>
            <p:sp>
              <p:nvSpPr>
                <p:cNvPr id="13" name="矩形 12"/>
                <p:cNvSpPr/>
                <p:nvPr/>
              </p:nvSpPr>
              <p:spPr>
                <a:xfrm>
                  <a:off x="1638303" y="2000889"/>
                  <a:ext cx="9296401" cy="3214997"/>
                </a:xfrm>
                <a:prstGeom prst="rect">
                  <a:avLst/>
                </a:prstGeom>
                <a:ln>
                  <a:noFill/>
                </a:ln>
                <a:effectLst>
                  <a:softEdge rad="635000"/>
                </a:effectLst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41" t="7750" r="8124" b="15939"/>
                <a:stretch/>
              </p:blipFill>
              <p:spPr>
                <a:xfrm>
                  <a:off x="1099085" y="2159423"/>
                  <a:ext cx="10680700" cy="3587112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60467" y="361935"/>
                <a:ext cx="1031949" cy="195422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V="1">
                <a:off x="7986110" y="3060798"/>
                <a:ext cx="2840907" cy="2079759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3" name="文本框 22"/>
            <p:cNvSpPr txBox="1"/>
            <p:nvPr/>
          </p:nvSpPr>
          <p:spPr>
            <a:xfrm>
              <a:off x="3722197" y="4296559"/>
              <a:ext cx="7385825" cy="21236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6600" b="1" dirty="0">
                  <a:solidFill>
                    <a:srgbClr val="1B70B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rPr>
                <a:t>不忘初心 方得始终</a:t>
              </a:r>
              <a:endParaRPr lang="en-US" altLang="zh-CN" sz="6600" b="1" dirty="0">
                <a:solidFill>
                  <a:srgbClr val="1B7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  <a:p>
              <a:pPr algn="ctr"/>
              <a:r>
                <a:rPr lang="zh-CN" altLang="en-US" sz="66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pitchFamily="2" charset="-122"/>
                  <a:ea typeface="华文隶书" panose="02010800040101010101" pitchFamily="2" charset="-122"/>
                </a:rPr>
                <a:t>感谢聆听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2864">
            <a:off x="9535388" y="-92342"/>
            <a:ext cx="3686232" cy="287388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986" y="3773212"/>
            <a:ext cx="1915667" cy="308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55794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 rot="10800000">
            <a:off x="-10180" y="2324100"/>
            <a:ext cx="10297180" cy="4533900"/>
            <a:chOff x="1844839" y="0"/>
            <a:chExt cx="10297180" cy="4533900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839" y="1"/>
              <a:ext cx="4915575" cy="124868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948807" y="0"/>
              <a:ext cx="6193212" cy="4533900"/>
            </a:xfrm>
            <a:prstGeom prst="rect">
              <a:avLst/>
            </a:prstGeom>
          </p:spPr>
        </p:pic>
      </p:grpSp>
      <p:sp>
        <p:nvSpPr>
          <p:cNvPr id="40" name="矩形 39"/>
          <p:cNvSpPr/>
          <p:nvPr/>
        </p:nvSpPr>
        <p:spPr>
          <a:xfrm>
            <a:off x="-10180" y="0"/>
            <a:ext cx="12202180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3269069" y="511689"/>
            <a:ext cx="5461843" cy="835847"/>
            <a:chOff x="-4071531" y="190182"/>
            <a:chExt cx="5461843" cy="83584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42184" y="-14992"/>
              <a:ext cx="797627" cy="1284415"/>
            </a:xfrm>
            <a:prstGeom prst="rect">
              <a:avLst/>
            </a:prstGeom>
          </p:spPr>
        </p:pic>
        <p:cxnSp>
          <p:nvCxnSpPr>
            <p:cNvPr id="30" name="直接连接符 29"/>
            <p:cNvCxnSpPr>
              <a:cxnSpLocks/>
            </p:cNvCxnSpPr>
            <p:nvPr/>
          </p:nvCxnSpPr>
          <p:spPr>
            <a:xfrm>
              <a:off x="-4071531" y="1026029"/>
              <a:ext cx="5461843" cy="0"/>
            </a:xfrm>
            <a:prstGeom prst="line">
              <a:avLst/>
            </a:prstGeom>
            <a:ln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>
              <a:cxnSpLocks/>
            </p:cNvCxnSpPr>
            <p:nvPr/>
          </p:nvCxnSpPr>
          <p:spPr>
            <a:xfrm>
              <a:off x="-2127250" y="1026029"/>
              <a:ext cx="1618912" cy="0"/>
            </a:xfrm>
            <a:prstGeom prst="line">
              <a:avLst/>
            </a:prstGeom>
            <a:ln w="50800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-3624457" y="-64874"/>
              <a:ext cx="835847" cy="1345960"/>
            </a:xfrm>
            <a:prstGeom prst="rect">
              <a:avLst/>
            </a:prstGeom>
          </p:spPr>
        </p:pic>
      </p:grpSp>
      <p:sp>
        <p:nvSpPr>
          <p:cNvPr id="34" name="文本框 33"/>
          <p:cNvSpPr txBox="1"/>
          <p:nvPr/>
        </p:nvSpPr>
        <p:spPr>
          <a:xfrm>
            <a:off x="5104050" y="520235"/>
            <a:ext cx="2157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    录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533525" y="1816100"/>
            <a:ext cx="2019300" cy="4866802"/>
            <a:chOff x="881974" y="1816100"/>
            <a:chExt cx="2019300" cy="4445000"/>
          </a:xfrm>
        </p:grpSpPr>
        <p:grpSp>
          <p:nvGrpSpPr>
            <p:cNvPr id="7" name="组合 6"/>
            <p:cNvGrpSpPr/>
            <p:nvPr/>
          </p:nvGrpSpPr>
          <p:grpSpPr>
            <a:xfrm>
              <a:off x="881974" y="1816100"/>
              <a:ext cx="2019300" cy="4445000"/>
              <a:chOff x="1440774" y="1816100"/>
              <a:chExt cx="2019300" cy="4445000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31" b="14886"/>
              <a:stretch/>
            </p:blipFill>
            <p:spPr>
              <a:xfrm>
                <a:off x="1440774" y="1816100"/>
                <a:ext cx="2019300" cy="4445000"/>
              </a:xfrm>
              <a:prstGeom prst="rect">
                <a:avLst/>
              </a:prstGeom>
            </p:spPr>
          </p:pic>
          <p:sp>
            <p:nvSpPr>
              <p:cNvPr id="5" name="矩形 4"/>
              <p:cNvSpPr/>
              <p:nvPr/>
            </p:nvSpPr>
            <p:spPr>
              <a:xfrm>
                <a:off x="1738550" y="1905000"/>
                <a:ext cx="1423749" cy="38763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ABB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314"/>
              <a:stretch/>
            </p:blipFill>
            <p:spPr>
              <a:xfrm>
                <a:off x="1738550" y="4610100"/>
                <a:ext cx="1423749" cy="117120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3" name="文本框 32"/>
            <p:cNvSpPr txBox="1"/>
            <p:nvPr/>
          </p:nvSpPr>
          <p:spPr>
            <a:xfrm>
              <a:off x="1515662" y="2746118"/>
              <a:ext cx="66831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1B70B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回顾过去</a:t>
              </a:r>
              <a:endParaRPr lang="en-US" altLang="zh-CN" sz="2400" b="1" dirty="0">
                <a:solidFill>
                  <a:srgbClr val="1B7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2400" b="1" dirty="0">
                  <a:solidFill>
                    <a:srgbClr val="1B70B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--</a:t>
              </a:r>
            </a:p>
            <a:p>
              <a:r>
                <a:rPr lang="zh-CN" altLang="en-US" b="1" dirty="0">
                  <a:solidFill>
                    <a:srgbClr val="1B70B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博士岗位管理系统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490661" y="2023675"/>
              <a:ext cx="6683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壹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086350" y="1816100"/>
            <a:ext cx="2019300" cy="4866802"/>
            <a:chOff x="2971293" y="1816100"/>
            <a:chExt cx="2019300" cy="4445000"/>
          </a:xfrm>
        </p:grpSpPr>
        <p:grpSp>
          <p:nvGrpSpPr>
            <p:cNvPr id="8" name="组合 7"/>
            <p:cNvGrpSpPr/>
            <p:nvPr/>
          </p:nvGrpSpPr>
          <p:grpSpPr>
            <a:xfrm>
              <a:off x="2971293" y="1816100"/>
              <a:ext cx="2019300" cy="4445000"/>
              <a:chOff x="1440774" y="1816100"/>
              <a:chExt cx="2019300" cy="4445000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31" b="14886"/>
              <a:stretch/>
            </p:blipFill>
            <p:spPr>
              <a:xfrm>
                <a:off x="1440774" y="1816100"/>
                <a:ext cx="2019300" cy="4445000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1738550" y="1905000"/>
                <a:ext cx="1423749" cy="38763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ABB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314"/>
              <a:stretch/>
            </p:blipFill>
            <p:spPr>
              <a:xfrm>
                <a:off x="1738550" y="4610100"/>
                <a:ext cx="1423749" cy="117120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2" name="文本框 41"/>
            <p:cNvSpPr txBox="1"/>
            <p:nvPr/>
          </p:nvSpPr>
          <p:spPr>
            <a:xfrm>
              <a:off x="3663872" y="2746118"/>
              <a:ext cx="66831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1B70B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正在进行</a:t>
              </a:r>
              <a:endParaRPr lang="en-US" altLang="zh-CN" sz="2400" b="1" dirty="0">
                <a:solidFill>
                  <a:srgbClr val="1B7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2400" b="1" dirty="0">
                  <a:solidFill>
                    <a:srgbClr val="1B70B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--</a:t>
              </a:r>
            </a:p>
            <a:p>
              <a:r>
                <a:rPr lang="zh-CN" altLang="en-US" b="1" dirty="0">
                  <a:solidFill>
                    <a:srgbClr val="1B70B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小语种保送生考试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627022" y="2023675"/>
              <a:ext cx="6683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贰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639174" y="1816100"/>
            <a:ext cx="2055329" cy="4866802"/>
            <a:chOff x="5060612" y="1816100"/>
            <a:chExt cx="2019300" cy="4445000"/>
          </a:xfrm>
        </p:grpSpPr>
        <p:grpSp>
          <p:nvGrpSpPr>
            <p:cNvPr id="12" name="组合 11"/>
            <p:cNvGrpSpPr/>
            <p:nvPr/>
          </p:nvGrpSpPr>
          <p:grpSpPr>
            <a:xfrm>
              <a:off x="5060612" y="1816100"/>
              <a:ext cx="2019300" cy="4445000"/>
              <a:chOff x="1440774" y="1816100"/>
              <a:chExt cx="2019300" cy="4445000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31" b="14886"/>
              <a:stretch/>
            </p:blipFill>
            <p:spPr>
              <a:xfrm>
                <a:off x="1440774" y="1816100"/>
                <a:ext cx="2019300" cy="4445000"/>
              </a:xfrm>
              <a:prstGeom prst="rect">
                <a:avLst/>
              </a:prstGeom>
            </p:spPr>
          </p:pic>
          <p:sp>
            <p:nvSpPr>
              <p:cNvPr id="14" name="矩形 13"/>
              <p:cNvSpPr/>
              <p:nvPr/>
            </p:nvSpPr>
            <p:spPr>
              <a:xfrm>
                <a:off x="1738550" y="1905000"/>
                <a:ext cx="1423749" cy="38763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ABB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314"/>
              <a:stretch/>
            </p:blipFill>
            <p:spPr>
              <a:xfrm>
                <a:off x="1738550" y="4610100"/>
                <a:ext cx="1423749" cy="117120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5" name="文本框 44"/>
            <p:cNvSpPr txBox="1"/>
            <p:nvPr/>
          </p:nvSpPr>
          <p:spPr>
            <a:xfrm>
              <a:off x="5736103" y="2746118"/>
              <a:ext cx="668318" cy="22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1B70B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继往开来</a:t>
              </a:r>
              <a:endParaRPr lang="en-US" altLang="zh-CN" sz="2400" b="1" dirty="0">
                <a:solidFill>
                  <a:srgbClr val="1B7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2400" b="1" dirty="0">
                  <a:solidFill>
                    <a:srgbClr val="1B70B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--</a:t>
              </a:r>
            </a:p>
            <a:p>
              <a:r>
                <a:rPr lang="zh-CN" altLang="en-US" b="1" dirty="0">
                  <a:solidFill>
                    <a:srgbClr val="1B70B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一些想法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696566" y="2023675"/>
              <a:ext cx="6683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4777027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384859" y="0"/>
            <a:ext cx="4788089" cy="30079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4" y="3962762"/>
            <a:ext cx="3961905" cy="289523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38303" y="2000889"/>
            <a:ext cx="9296401" cy="3214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079500" y="2000889"/>
            <a:ext cx="10680700" cy="3587111"/>
            <a:chOff x="736600" y="1784989"/>
            <a:chExt cx="10680700" cy="358711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1" t="7750" r="8124" b="15939"/>
            <a:stretch/>
          </p:blipFill>
          <p:spPr>
            <a:xfrm>
              <a:off x="736600" y="1784989"/>
              <a:ext cx="10680700" cy="3587111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222"/>
            <a:stretch/>
          </p:blipFill>
          <p:spPr>
            <a:xfrm rot="16200000">
              <a:off x="1244385" y="1866698"/>
              <a:ext cx="3288679" cy="312526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296"/>
            <a:stretch/>
          </p:blipFill>
          <p:spPr>
            <a:xfrm rot="16200000">
              <a:off x="7503699" y="1982788"/>
              <a:ext cx="3214997" cy="2819400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3662797" y="3864384"/>
            <a:ext cx="4866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AB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回顾过去</a:t>
            </a:r>
            <a:r>
              <a:rPr lang="en-US" altLang="zh-CN" sz="2800" b="1" dirty="0">
                <a:solidFill>
                  <a:srgbClr val="6AB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>
                <a:solidFill>
                  <a:srgbClr val="6AB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博士岗位管理系统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419783" y="2407118"/>
            <a:ext cx="1274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壹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774828" y="3094943"/>
            <a:ext cx="3591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       部分</a:t>
            </a:r>
          </a:p>
        </p:txBody>
      </p:sp>
    </p:spTree>
    <p:extLst>
      <p:ext uri="{BB962C8B-B14F-4D97-AF65-F5344CB8AC3E}">
        <p14:creationId xmlns:p14="http://schemas.microsoft.com/office/powerpoint/2010/main" val="298182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5911058" y="1533884"/>
            <a:ext cx="6480243" cy="4789757"/>
            <a:chOff x="2324909" y="1459420"/>
            <a:chExt cx="8122597" cy="5632045"/>
          </a:xfrm>
        </p:grpSpPr>
        <p:grpSp>
          <p:nvGrpSpPr>
            <p:cNvPr id="9" name="组合 8"/>
            <p:cNvGrpSpPr/>
            <p:nvPr/>
          </p:nvGrpSpPr>
          <p:grpSpPr>
            <a:xfrm>
              <a:off x="2324909" y="1459420"/>
              <a:ext cx="8122597" cy="5632045"/>
              <a:chOff x="444499" y="1505480"/>
              <a:chExt cx="6612449" cy="4895847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829697" y="1568980"/>
                <a:ext cx="5761604" cy="42382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829697" y="1568980"/>
                <a:ext cx="5761604" cy="4238281"/>
                <a:chOff x="880496" y="819398"/>
                <a:chExt cx="7315804" cy="5381563"/>
              </a:xfrm>
            </p:grpSpPr>
            <p:pic>
              <p:nvPicPr>
                <p:cNvPr id="2" name="图片 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0496" y="819398"/>
                  <a:ext cx="2853195" cy="1262474"/>
                </a:xfrm>
                <a:prstGeom prst="rect">
                  <a:avLst/>
                </a:prstGeom>
              </p:spPr>
            </p:pic>
            <p:pic>
              <p:nvPicPr>
                <p:cNvPr id="3" name="图片 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342794" y="3400983"/>
                  <a:ext cx="3853506" cy="2799978"/>
                </a:xfrm>
                <a:prstGeom prst="rect">
                  <a:avLst/>
                </a:prstGeom>
              </p:spPr>
            </p:pic>
            <p:pic>
              <p:nvPicPr>
                <p:cNvPr id="4" name="图片 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0496" y="3934710"/>
                  <a:ext cx="3048931" cy="2216266"/>
                </a:xfrm>
                <a:prstGeom prst="rect">
                  <a:avLst/>
                </a:prstGeom>
              </p:spPr>
            </p:pic>
            <p:pic>
              <p:nvPicPr>
                <p:cNvPr id="5" name="图片 4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5082684" y="819398"/>
                  <a:ext cx="3113615" cy="2279402"/>
                </a:xfrm>
                <a:prstGeom prst="rect">
                  <a:avLst/>
                </a:prstGeom>
              </p:spPr>
            </p:pic>
          </p:grpSp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444499" y="1505480"/>
                <a:ext cx="6612449" cy="4895847"/>
              </a:xfrm>
              <a:prstGeom prst="rect">
                <a:avLst/>
              </a:prstGeom>
            </p:spPr>
          </p:pic>
        </p:grpSp>
        <p:sp>
          <p:nvSpPr>
            <p:cNvPr id="23" name="TextBox 8"/>
            <p:cNvSpPr txBox="1"/>
            <p:nvPr/>
          </p:nvSpPr>
          <p:spPr>
            <a:xfrm>
              <a:off x="3659819" y="3056781"/>
              <a:ext cx="5527914" cy="2931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北京大学博士研究生岗位奖学金管理办法</a:t>
              </a:r>
              <a:r>
                <a:rPr lang="en-US" altLang="zh-CN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</a:p>
            <a:p>
              <a:pPr lvl="0" algn="ctr">
                <a:lnSpc>
                  <a:spcPct val="150000"/>
                </a:lnSpc>
              </a:pPr>
              <a:endPara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>
                <a:lnSpc>
                  <a:spcPct val="150000"/>
                </a:lnSpc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外语学院体量大、专业多、管理复杂，旧有的学生岗位管理方式主要借助于邮件、电话、微信等途径，学生不方便获取岗位信息，老师不便于发布岗位信息，双方信息的沟通渠道不畅，效率低下，数据统计容易有纰漏。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622251" y="2490800"/>
              <a:ext cx="5603051" cy="58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博士研究生岗位管理系统的初衷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-1209" y="0"/>
            <a:ext cx="6097209" cy="1026029"/>
            <a:chOff x="-1209" y="0"/>
            <a:chExt cx="6097209" cy="1026029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1881" y="-313090"/>
              <a:ext cx="1026029" cy="1652209"/>
            </a:xfrm>
            <a:prstGeom prst="rect">
              <a:avLst/>
            </a:prstGeom>
          </p:spPr>
        </p:pic>
        <p:cxnSp>
          <p:nvCxnSpPr>
            <p:cNvPr id="32" name="直接连接符 31"/>
            <p:cNvCxnSpPr>
              <a:cxnSpLocks/>
            </p:cNvCxnSpPr>
            <p:nvPr/>
          </p:nvCxnSpPr>
          <p:spPr>
            <a:xfrm>
              <a:off x="-1209" y="1026029"/>
              <a:ext cx="6097209" cy="0"/>
            </a:xfrm>
            <a:prstGeom prst="line">
              <a:avLst/>
            </a:prstGeom>
            <a:ln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>
              <a:cxnSpLocks/>
            </p:cNvCxnSpPr>
            <p:nvPr/>
          </p:nvCxnSpPr>
          <p:spPr>
            <a:xfrm>
              <a:off x="3572967" y="1026029"/>
              <a:ext cx="2338091" cy="0"/>
            </a:xfrm>
            <a:prstGeom prst="line">
              <a:avLst/>
            </a:prstGeom>
            <a:ln w="50800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33"/>
          <p:cNvSpPr txBox="1"/>
          <p:nvPr/>
        </p:nvSpPr>
        <p:spPr>
          <a:xfrm>
            <a:off x="1739547" y="307735"/>
            <a:ext cx="1704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困境</a:t>
            </a:r>
            <a:endParaRPr lang="zh-CN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pic>
        <p:nvPicPr>
          <p:cNvPr id="19" name="图片 18" descr="Worried businessman looking &lt;strong&gt;upset&lt;/strong&gt; - isolated over a white background | Freestock photo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3" y="2641543"/>
            <a:ext cx="4286250" cy="3057525"/>
          </a:xfrm>
          <a:prstGeom prst="rect">
            <a:avLst/>
          </a:prstGeom>
        </p:spPr>
      </p:pic>
      <p:sp>
        <p:nvSpPr>
          <p:cNvPr id="182" name="文本框 181">
            <a:extLst>
              <a:ext uri="{FF2B5EF4-FFF2-40B4-BE49-F238E27FC236}">
                <a16:creationId xmlns:a16="http://schemas.microsoft.com/office/drawing/2014/main" id="{80C07422-1C78-4581-903F-4EE9BC99DC18}"/>
              </a:ext>
            </a:extLst>
          </p:cNvPr>
          <p:cNvSpPr txBox="1"/>
          <p:nvPr/>
        </p:nvSpPr>
        <p:spPr>
          <a:xfrm>
            <a:off x="1025265" y="1652905"/>
            <a:ext cx="1656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岗位种类多，时长不一，统计不易</a:t>
            </a: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83" name="文本框 182">
            <a:extLst>
              <a:ext uri="{FF2B5EF4-FFF2-40B4-BE49-F238E27FC236}">
                <a16:creationId xmlns:a16="http://schemas.microsoft.com/office/drawing/2014/main" id="{74654A5B-09AB-4539-B132-CC1A08191DD5}"/>
              </a:ext>
            </a:extLst>
          </p:cNvPr>
          <p:cNvSpPr txBox="1"/>
          <p:nvPr/>
        </p:nvSpPr>
        <p:spPr>
          <a:xfrm>
            <a:off x="823485" y="5261813"/>
            <a:ext cx="1026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工作效果如何？</a:t>
            </a: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84" name="文本框 183">
            <a:extLst>
              <a:ext uri="{FF2B5EF4-FFF2-40B4-BE49-F238E27FC236}">
                <a16:creationId xmlns:a16="http://schemas.microsoft.com/office/drawing/2014/main" id="{3A0930BD-AE18-4914-B805-0D4419F84DE9}"/>
              </a:ext>
            </a:extLst>
          </p:cNvPr>
          <p:cNvSpPr txBox="1"/>
          <p:nvPr/>
        </p:nvSpPr>
        <p:spPr>
          <a:xfrm>
            <a:off x="356302" y="3475932"/>
            <a:ext cx="1585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特殊要求如何满足？</a:t>
            </a: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85" name="文本框 184">
            <a:extLst>
              <a:ext uri="{FF2B5EF4-FFF2-40B4-BE49-F238E27FC236}">
                <a16:creationId xmlns:a16="http://schemas.microsoft.com/office/drawing/2014/main" id="{11DB34AA-7AE2-435A-B74D-D3F701A171A8}"/>
              </a:ext>
            </a:extLst>
          </p:cNvPr>
          <p:cNvSpPr txBox="1"/>
          <p:nvPr/>
        </p:nvSpPr>
        <p:spPr>
          <a:xfrm>
            <a:off x="2650705" y="5615756"/>
            <a:ext cx="1585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工作时长达标了吗？</a:t>
            </a: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86" name="文本框 185">
            <a:extLst>
              <a:ext uri="{FF2B5EF4-FFF2-40B4-BE49-F238E27FC236}">
                <a16:creationId xmlns:a16="http://schemas.microsoft.com/office/drawing/2014/main" id="{67E298E7-9D05-47E4-B9E0-7B9C8919CAB6}"/>
              </a:ext>
            </a:extLst>
          </p:cNvPr>
          <p:cNvSpPr txBox="1"/>
          <p:nvPr/>
        </p:nvSpPr>
        <p:spPr>
          <a:xfrm>
            <a:off x="4542478" y="4315357"/>
            <a:ext cx="1585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通知难，分工难，协调难</a:t>
            </a: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87" name="文本框 186">
            <a:extLst>
              <a:ext uri="{FF2B5EF4-FFF2-40B4-BE49-F238E27FC236}">
                <a16:creationId xmlns:a16="http://schemas.microsoft.com/office/drawing/2014/main" id="{93C53967-CD5A-4B1F-830D-B3E470023900}"/>
              </a:ext>
            </a:extLst>
          </p:cNvPr>
          <p:cNvSpPr txBox="1"/>
          <p:nvPr/>
        </p:nvSpPr>
        <p:spPr>
          <a:xfrm>
            <a:off x="3861038" y="1366975"/>
            <a:ext cx="2420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迅速、简单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地发布和阅读岗位信息？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公平、公正</a:t>
            </a:r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地颁发博士研究生岗位奖学金？</a:t>
            </a:r>
          </a:p>
        </p:txBody>
      </p:sp>
    </p:spTree>
    <p:extLst>
      <p:ext uri="{BB962C8B-B14F-4D97-AF65-F5344CB8AC3E}">
        <p14:creationId xmlns:p14="http://schemas.microsoft.com/office/powerpoint/2010/main" val="410592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3714" y="1470877"/>
            <a:ext cx="4142444" cy="5780521"/>
          </a:xfrm>
          <a:prstGeom prst="rect">
            <a:avLst/>
          </a:prstGeom>
        </p:spPr>
      </p:pic>
      <p:sp>
        <p:nvSpPr>
          <p:cNvPr id="5" name="任意多边形: 形状 4"/>
          <p:cNvSpPr/>
          <p:nvPr/>
        </p:nvSpPr>
        <p:spPr>
          <a:xfrm>
            <a:off x="-303048" y="1751645"/>
            <a:ext cx="13982700" cy="4337220"/>
          </a:xfrm>
          <a:custGeom>
            <a:avLst/>
            <a:gdLst>
              <a:gd name="connsiteX0" fmla="*/ 0 w 13982700"/>
              <a:gd name="connsiteY0" fmla="*/ 2095679 h 4337220"/>
              <a:gd name="connsiteX1" fmla="*/ 2362200 w 13982700"/>
              <a:gd name="connsiteY1" fmla="*/ 2463979 h 4337220"/>
              <a:gd name="connsiteX2" fmla="*/ 3924300 w 13982700"/>
              <a:gd name="connsiteY2" fmla="*/ 927279 h 4337220"/>
              <a:gd name="connsiteX3" fmla="*/ 5321300 w 13982700"/>
              <a:gd name="connsiteY3" fmla="*/ 939979 h 4337220"/>
              <a:gd name="connsiteX4" fmla="*/ 7505700 w 13982700"/>
              <a:gd name="connsiteY4" fmla="*/ 127179 h 4337220"/>
              <a:gd name="connsiteX5" fmla="*/ 10820400 w 13982700"/>
              <a:gd name="connsiteY5" fmla="*/ 4013379 h 4337220"/>
              <a:gd name="connsiteX6" fmla="*/ 13982700 w 13982700"/>
              <a:gd name="connsiteY6" fmla="*/ 3848279 h 433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82700" h="4337220">
                <a:moveTo>
                  <a:pt x="0" y="2095679"/>
                </a:moveTo>
                <a:cubicBezTo>
                  <a:pt x="854075" y="2377195"/>
                  <a:pt x="1708150" y="2658712"/>
                  <a:pt x="2362200" y="2463979"/>
                </a:cubicBezTo>
                <a:cubicBezTo>
                  <a:pt x="3016250" y="2269246"/>
                  <a:pt x="3431117" y="1181279"/>
                  <a:pt x="3924300" y="927279"/>
                </a:cubicBezTo>
                <a:cubicBezTo>
                  <a:pt x="4417483" y="673279"/>
                  <a:pt x="4724400" y="1073329"/>
                  <a:pt x="5321300" y="939979"/>
                </a:cubicBezTo>
                <a:cubicBezTo>
                  <a:pt x="5918200" y="806629"/>
                  <a:pt x="6589183" y="-385054"/>
                  <a:pt x="7505700" y="127179"/>
                </a:cubicBezTo>
                <a:cubicBezTo>
                  <a:pt x="8422217" y="639412"/>
                  <a:pt x="9740900" y="3393196"/>
                  <a:pt x="10820400" y="4013379"/>
                </a:cubicBezTo>
                <a:cubicBezTo>
                  <a:pt x="11899900" y="4633562"/>
                  <a:pt x="12941300" y="4240920"/>
                  <a:pt x="13982700" y="38482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414548" y="4701785"/>
            <a:ext cx="306178" cy="306178"/>
          </a:xfrm>
          <a:prstGeom prst="ellipse">
            <a:avLst/>
          </a:prstGeom>
          <a:solidFill>
            <a:srgbClr val="6ABBD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107696" y="1751645"/>
            <a:ext cx="306178" cy="306178"/>
          </a:xfrm>
          <a:prstGeom prst="ellipse">
            <a:avLst/>
          </a:prstGeom>
          <a:solidFill>
            <a:srgbClr val="6ABBD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491591" y="3704000"/>
            <a:ext cx="306178" cy="306178"/>
          </a:xfrm>
          <a:prstGeom prst="ellipse">
            <a:avLst/>
          </a:prstGeom>
          <a:solidFill>
            <a:srgbClr val="6ABBD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862133" y="4701555"/>
            <a:ext cx="222950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日颁布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北京大学博士研究生岗位奖学金管理办法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4088545" y="1300538"/>
            <a:ext cx="188961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140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2018</a:t>
            </a:r>
            <a:r>
              <a:rPr lang="zh-CN" altLang="en-US" dirty="0">
                <a:solidFill>
                  <a:schemeClr val="tx1"/>
                </a:solidFill>
              </a:rPr>
              <a:t>年</a:t>
            </a:r>
            <a:r>
              <a:rPr lang="en-US" altLang="zh-CN" dirty="0">
                <a:solidFill>
                  <a:schemeClr val="tx1"/>
                </a:solidFill>
              </a:rPr>
              <a:t>11</a:t>
            </a:r>
            <a:r>
              <a:rPr lang="zh-CN" altLang="en-US" dirty="0">
                <a:solidFill>
                  <a:schemeClr val="tx1"/>
                </a:solidFill>
              </a:rPr>
              <a:t>月旧版“博士岗位管理系统”正式上线使用</a:t>
            </a:r>
          </a:p>
        </p:txBody>
      </p:sp>
      <p:sp>
        <p:nvSpPr>
          <p:cNvPr id="22" name="TextBox 8"/>
          <p:cNvSpPr txBox="1"/>
          <p:nvPr/>
        </p:nvSpPr>
        <p:spPr>
          <a:xfrm>
            <a:off x="9126230" y="3136606"/>
            <a:ext cx="200848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140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2021</a:t>
            </a:r>
            <a:r>
              <a:rPr lang="zh-CN" altLang="en-US" dirty="0">
                <a:solidFill>
                  <a:schemeClr val="tx1"/>
                </a:solidFill>
              </a:rPr>
              <a:t>年</a:t>
            </a:r>
            <a:r>
              <a:rPr lang="en-US" altLang="zh-CN" dirty="0">
                <a:solidFill>
                  <a:schemeClr val="tx1"/>
                </a:solidFill>
              </a:rPr>
              <a:t>7</a:t>
            </a:r>
            <a:r>
              <a:rPr lang="zh-CN" altLang="en-US" dirty="0">
                <a:solidFill>
                  <a:schemeClr val="tx1"/>
                </a:solidFill>
              </a:rPr>
              <a:t>月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日新版“博士岗位管理系统”正式上线使用</a:t>
            </a:r>
          </a:p>
        </p:txBody>
      </p:sp>
      <p:sp>
        <p:nvSpPr>
          <p:cNvPr id="23" name="TextBox 8"/>
          <p:cNvSpPr txBox="1"/>
          <p:nvPr/>
        </p:nvSpPr>
        <p:spPr>
          <a:xfrm>
            <a:off x="7656438" y="5313986"/>
            <a:ext cx="243508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140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至今，系统运行良好，功能完善，安全性提升，更好的为学院教学科研和管理服务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504084" y="3955086"/>
            <a:ext cx="665585" cy="596900"/>
            <a:chOff x="1184832" y="4052362"/>
            <a:chExt cx="665585" cy="596900"/>
          </a:xfrm>
        </p:grpSpPr>
        <p:sp>
          <p:nvSpPr>
            <p:cNvPr id="6" name="椭圆 5"/>
            <p:cNvSpPr/>
            <p:nvPr/>
          </p:nvSpPr>
          <p:spPr>
            <a:xfrm>
              <a:off x="1184832" y="4052362"/>
              <a:ext cx="596900" cy="596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209676" y="4130306"/>
              <a:ext cx="6407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01050" y="2787080"/>
            <a:ext cx="650295" cy="596900"/>
            <a:chOff x="3086100" y="2557031"/>
            <a:chExt cx="650295" cy="596900"/>
          </a:xfrm>
        </p:grpSpPr>
        <p:sp>
          <p:nvSpPr>
            <p:cNvPr id="7" name="椭圆 6"/>
            <p:cNvSpPr/>
            <p:nvPr/>
          </p:nvSpPr>
          <p:spPr>
            <a:xfrm>
              <a:off x="3086100" y="2557031"/>
              <a:ext cx="596900" cy="596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095654" y="2624648"/>
              <a:ext cx="6407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529330" y="3555378"/>
            <a:ext cx="665020" cy="596900"/>
            <a:chOff x="7694822" y="2934762"/>
            <a:chExt cx="665020" cy="596900"/>
          </a:xfrm>
        </p:grpSpPr>
        <p:sp>
          <p:nvSpPr>
            <p:cNvPr id="8" name="椭圆 7"/>
            <p:cNvSpPr/>
            <p:nvPr/>
          </p:nvSpPr>
          <p:spPr>
            <a:xfrm>
              <a:off x="7694822" y="2934762"/>
              <a:ext cx="596900" cy="596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719101" y="3002379"/>
              <a:ext cx="6407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47674" y="5313986"/>
            <a:ext cx="660736" cy="596900"/>
            <a:chOff x="9828422" y="5411262"/>
            <a:chExt cx="660736" cy="596900"/>
          </a:xfrm>
        </p:grpSpPr>
        <p:sp>
          <p:nvSpPr>
            <p:cNvPr id="9" name="椭圆 8"/>
            <p:cNvSpPr/>
            <p:nvPr/>
          </p:nvSpPr>
          <p:spPr>
            <a:xfrm>
              <a:off x="9828422" y="5411262"/>
              <a:ext cx="596900" cy="596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9848417" y="5478879"/>
              <a:ext cx="6407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06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18043" y="-97276"/>
            <a:ext cx="6097209" cy="1026029"/>
            <a:chOff x="-1209" y="0"/>
            <a:chExt cx="6097209" cy="1026029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1881" y="-313090"/>
              <a:ext cx="1026029" cy="1652209"/>
            </a:xfrm>
            <a:prstGeom prst="rect">
              <a:avLst/>
            </a:prstGeom>
          </p:spPr>
        </p:pic>
        <p:cxnSp>
          <p:nvCxnSpPr>
            <p:cNvPr id="30" name="直接连接符 29"/>
            <p:cNvCxnSpPr>
              <a:cxnSpLocks/>
            </p:cNvCxnSpPr>
            <p:nvPr/>
          </p:nvCxnSpPr>
          <p:spPr>
            <a:xfrm>
              <a:off x="-1209" y="1026029"/>
              <a:ext cx="6097209" cy="0"/>
            </a:xfrm>
            <a:prstGeom prst="line">
              <a:avLst/>
            </a:prstGeom>
            <a:ln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>
              <a:cxnSpLocks/>
            </p:cNvCxnSpPr>
            <p:nvPr/>
          </p:nvCxnSpPr>
          <p:spPr>
            <a:xfrm>
              <a:off x="3572967" y="1026029"/>
              <a:ext cx="2338091" cy="0"/>
            </a:xfrm>
            <a:prstGeom prst="line">
              <a:avLst/>
            </a:prstGeom>
            <a:ln w="50800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/>
          <p:cNvSpPr txBox="1"/>
          <p:nvPr/>
        </p:nvSpPr>
        <p:spPr>
          <a:xfrm>
            <a:off x="2100984" y="234202"/>
            <a:ext cx="1278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历程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5036840" y="2203184"/>
            <a:ext cx="650295" cy="596900"/>
            <a:chOff x="3086100" y="2557031"/>
            <a:chExt cx="650295" cy="596900"/>
          </a:xfrm>
        </p:grpSpPr>
        <p:sp>
          <p:nvSpPr>
            <p:cNvPr id="40" name="椭圆 39"/>
            <p:cNvSpPr/>
            <p:nvPr/>
          </p:nvSpPr>
          <p:spPr>
            <a:xfrm>
              <a:off x="3086100" y="2557031"/>
              <a:ext cx="596900" cy="596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095654" y="2624648"/>
              <a:ext cx="6407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005809" y="1655665"/>
            <a:ext cx="640741" cy="596900"/>
            <a:chOff x="3086100" y="2557031"/>
            <a:chExt cx="640741" cy="596900"/>
          </a:xfrm>
        </p:grpSpPr>
        <p:sp>
          <p:nvSpPr>
            <p:cNvPr id="43" name="椭圆 42"/>
            <p:cNvSpPr/>
            <p:nvPr/>
          </p:nvSpPr>
          <p:spPr>
            <a:xfrm>
              <a:off x="3086100" y="2557031"/>
              <a:ext cx="596900" cy="596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3086100" y="2651613"/>
              <a:ext cx="6407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椭圆 50"/>
          <p:cNvSpPr/>
          <p:nvPr/>
        </p:nvSpPr>
        <p:spPr>
          <a:xfrm>
            <a:off x="8063502" y="2787080"/>
            <a:ext cx="306178" cy="306178"/>
          </a:xfrm>
          <a:prstGeom prst="ellipse">
            <a:avLst/>
          </a:prstGeom>
          <a:solidFill>
            <a:srgbClr val="6ABBD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3978696" y="2447801"/>
            <a:ext cx="306178" cy="306178"/>
          </a:xfrm>
          <a:prstGeom prst="ellipse">
            <a:avLst/>
          </a:prstGeom>
          <a:solidFill>
            <a:srgbClr val="6ABBD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9" name="TextBox 8"/>
          <p:cNvSpPr txBox="1"/>
          <p:nvPr/>
        </p:nvSpPr>
        <p:spPr>
          <a:xfrm>
            <a:off x="1504451" y="1756720"/>
            <a:ext cx="233690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140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2018</a:t>
            </a:r>
            <a:r>
              <a:rPr lang="zh-CN" altLang="en-US" dirty="0">
                <a:solidFill>
                  <a:schemeClr val="tx1"/>
                </a:solidFill>
              </a:rPr>
              <a:t>年</a:t>
            </a:r>
            <a:r>
              <a:rPr lang="en-US" altLang="zh-CN" dirty="0">
                <a:solidFill>
                  <a:schemeClr val="tx1"/>
                </a:solidFill>
              </a:rPr>
              <a:t>7</a:t>
            </a:r>
            <a:r>
              <a:rPr lang="zh-CN" altLang="en-US" dirty="0">
                <a:solidFill>
                  <a:schemeClr val="tx1"/>
                </a:solidFill>
              </a:rPr>
              <a:t>月</a:t>
            </a:r>
            <a:r>
              <a:rPr lang="en-US" altLang="zh-CN" dirty="0">
                <a:solidFill>
                  <a:schemeClr val="tx1"/>
                </a:solidFill>
              </a:rPr>
              <a:t>13</a:t>
            </a:r>
            <a:r>
              <a:rPr lang="zh-CN" altLang="en-US" dirty="0">
                <a:solidFill>
                  <a:schemeClr val="tx1"/>
                </a:solidFill>
              </a:rPr>
              <a:t>日公布了</a:t>
            </a:r>
            <a:r>
              <a:rPr lang="en-US" altLang="zh-CN" dirty="0">
                <a:solidFill>
                  <a:schemeClr val="tx1"/>
                </a:solidFill>
              </a:rPr>
              <a:t>《</a:t>
            </a:r>
            <a:r>
              <a:rPr lang="zh-CN" altLang="en-US" dirty="0">
                <a:solidFill>
                  <a:schemeClr val="tx1"/>
                </a:solidFill>
              </a:rPr>
              <a:t>北京大学外国语学院博士研究生岗位奖学金管理办法实施细则</a:t>
            </a:r>
            <a:r>
              <a:rPr lang="en-US" altLang="zh-CN" dirty="0">
                <a:solidFill>
                  <a:schemeClr val="tx1"/>
                </a:solidFill>
              </a:rPr>
              <a:t>》</a:t>
            </a:r>
            <a:endParaRPr lang="zh-CN" altLang="en-US" dirty="0">
              <a:solidFill>
                <a:schemeClr val="tx1"/>
              </a:solidFill>
            </a:endParaRPr>
          </a:p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0" name="TextBox 8"/>
          <p:cNvSpPr txBox="1"/>
          <p:nvPr/>
        </p:nvSpPr>
        <p:spPr>
          <a:xfrm>
            <a:off x="7584522" y="923012"/>
            <a:ext cx="18896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140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2020</a:t>
            </a:r>
            <a:r>
              <a:rPr lang="zh-CN" altLang="en-US" dirty="0">
                <a:solidFill>
                  <a:schemeClr val="tx1"/>
                </a:solidFill>
              </a:rPr>
              <a:t>年</a:t>
            </a:r>
            <a:r>
              <a:rPr lang="en-US" altLang="zh-CN" dirty="0">
                <a:solidFill>
                  <a:schemeClr val="tx1"/>
                </a:solidFill>
              </a:rPr>
              <a:t>12</a:t>
            </a:r>
            <a:r>
              <a:rPr lang="zh-CN" altLang="en-US" dirty="0">
                <a:solidFill>
                  <a:schemeClr val="tx1"/>
                </a:solidFill>
              </a:rPr>
              <a:t>月按学校要求，委托通元公司将“双非网站”迁移至校内服务器</a:t>
            </a:r>
          </a:p>
        </p:txBody>
      </p:sp>
    </p:spTree>
    <p:extLst>
      <p:ext uri="{BB962C8B-B14F-4D97-AF65-F5344CB8AC3E}">
        <p14:creationId xmlns:p14="http://schemas.microsoft.com/office/powerpoint/2010/main" val="154578581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267588" y="2468006"/>
            <a:ext cx="6684687" cy="4952626"/>
            <a:chOff x="464294" y="1831975"/>
            <a:chExt cx="5867013" cy="4343927"/>
          </a:xfrm>
        </p:grpSpPr>
        <p:grpSp>
          <p:nvGrpSpPr>
            <p:cNvPr id="7" name="组合 6"/>
            <p:cNvGrpSpPr/>
            <p:nvPr/>
          </p:nvGrpSpPr>
          <p:grpSpPr>
            <a:xfrm>
              <a:off x="464294" y="1831975"/>
              <a:ext cx="5867013" cy="4343927"/>
              <a:chOff x="444499" y="1505480"/>
              <a:chExt cx="6612449" cy="4895847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444499" y="1505480"/>
                <a:ext cx="6612449" cy="4895847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>
                <a:off x="829697" y="1568980"/>
                <a:ext cx="5761604" cy="4238281"/>
              </a:xfrm>
              <a:prstGeom prst="rect">
                <a:avLst/>
              </a:prstGeom>
              <a:ln/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96" y="2526441"/>
              <a:ext cx="5116562" cy="2758102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-1209" y="0"/>
            <a:ext cx="6097209" cy="1026029"/>
            <a:chOff x="-1209" y="0"/>
            <a:chExt cx="6097209" cy="1026029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1881" y="-313090"/>
              <a:ext cx="1026029" cy="1652209"/>
            </a:xfrm>
            <a:prstGeom prst="rect">
              <a:avLst/>
            </a:prstGeom>
          </p:spPr>
        </p:pic>
        <p:cxnSp>
          <p:nvCxnSpPr>
            <p:cNvPr id="22" name="直接连接符 21"/>
            <p:cNvCxnSpPr>
              <a:cxnSpLocks/>
            </p:cNvCxnSpPr>
            <p:nvPr/>
          </p:nvCxnSpPr>
          <p:spPr>
            <a:xfrm>
              <a:off x="-1209" y="1026029"/>
              <a:ext cx="6097209" cy="0"/>
            </a:xfrm>
            <a:prstGeom prst="line">
              <a:avLst/>
            </a:prstGeom>
            <a:ln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>
              <a:cxnSpLocks/>
            </p:cNvCxnSpPr>
            <p:nvPr/>
          </p:nvCxnSpPr>
          <p:spPr>
            <a:xfrm>
              <a:off x="3572967" y="1026029"/>
              <a:ext cx="2338091" cy="0"/>
            </a:xfrm>
            <a:prstGeom prst="line">
              <a:avLst/>
            </a:prstGeom>
            <a:ln w="50800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1827967" y="318143"/>
            <a:ext cx="121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1956540" y="2027029"/>
            <a:ext cx="5874169" cy="4751988"/>
            <a:chOff x="464294" y="1831975"/>
            <a:chExt cx="5867013" cy="4343927"/>
          </a:xfrm>
        </p:grpSpPr>
        <p:grpSp>
          <p:nvGrpSpPr>
            <p:cNvPr id="30" name="组合 29"/>
            <p:cNvGrpSpPr/>
            <p:nvPr/>
          </p:nvGrpSpPr>
          <p:grpSpPr>
            <a:xfrm>
              <a:off x="464294" y="1831975"/>
              <a:ext cx="5867013" cy="4343927"/>
              <a:chOff x="444499" y="1505480"/>
              <a:chExt cx="6612449" cy="4895847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444499" y="1505480"/>
                <a:ext cx="6612449" cy="4895847"/>
              </a:xfrm>
              <a:prstGeom prst="rect">
                <a:avLst/>
              </a:prstGeom>
            </p:spPr>
          </p:pic>
          <p:sp>
            <p:nvSpPr>
              <p:cNvPr id="33" name="矩形 32"/>
              <p:cNvSpPr/>
              <p:nvPr/>
            </p:nvSpPr>
            <p:spPr>
              <a:xfrm>
                <a:off x="829697" y="1568980"/>
                <a:ext cx="5761604" cy="42382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239" y="2208116"/>
              <a:ext cx="2878802" cy="3486632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4017611" y="1447048"/>
            <a:ext cx="6451695" cy="4736292"/>
            <a:chOff x="464293" y="1831975"/>
            <a:chExt cx="5867013" cy="4343927"/>
          </a:xfrm>
        </p:grpSpPr>
        <p:grpSp>
          <p:nvGrpSpPr>
            <p:cNvPr id="40" name="组合 39"/>
            <p:cNvGrpSpPr/>
            <p:nvPr/>
          </p:nvGrpSpPr>
          <p:grpSpPr>
            <a:xfrm>
              <a:off x="464293" y="1831975"/>
              <a:ext cx="5867013" cy="4343927"/>
              <a:chOff x="444499" y="1505480"/>
              <a:chExt cx="6612449" cy="4895847"/>
            </a:xfrm>
          </p:grpSpPr>
          <p:pic>
            <p:nvPicPr>
              <p:cNvPr id="42" name="图片 4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444499" y="1505480"/>
                <a:ext cx="6612449" cy="4895847"/>
              </a:xfrm>
              <a:prstGeom prst="rect">
                <a:avLst/>
              </a:prstGeom>
            </p:spPr>
          </p:pic>
          <p:sp>
            <p:nvSpPr>
              <p:cNvPr id="43" name="矩形 42"/>
              <p:cNvSpPr/>
              <p:nvPr/>
            </p:nvSpPr>
            <p:spPr>
              <a:xfrm>
                <a:off x="829697" y="1568980"/>
                <a:ext cx="5761604" cy="42382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348" y="2073602"/>
              <a:ext cx="3129494" cy="3486632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5675763" y="476656"/>
            <a:ext cx="6560222" cy="4838716"/>
            <a:chOff x="464295" y="1831974"/>
            <a:chExt cx="5867013" cy="4343927"/>
          </a:xfrm>
        </p:grpSpPr>
        <p:grpSp>
          <p:nvGrpSpPr>
            <p:cNvPr id="35" name="组合 34"/>
            <p:cNvGrpSpPr/>
            <p:nvPr/>
          </p:nvGrpSpPr>
          <p:grpSpPr>
            <a:xfrm>
              <a:off x="464295" y="1831974"/>
              <a:ext cx="5867013" cy="4343927"/>
              <a:chOff x="444500" y="1505479"/>
              <a:chExt cx="6612449" cy="4895847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444500" y="1505479"/>
                <a:ext cx="6612449" cy="4895847"/>
              </a:xfrm>
              <a:prstGeom prst="rect">
                <a:avLst/>
              </a:prstGeom>
            </p:spPr>
          </p:pic>
          <p:sp>
            <p:nvSpPr>
              <p:cNvPr id="38" name="矩形 37"/>
              <p:cNvSpPr/>
              <p:nvPr/>
            </p:nvSpPr>
            <p:spPr>
              <a:xfrm>
                <a:off x="863383" y="1817948"/>
                <a:ext cx="6092077" cy="39348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96" y="2814460"/>
              <a:ext cx="5116562" cy="2182063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7112246" y="4160918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</a:rPr>
              <a:t>使用校内统一身份登录，更加安全和便捷</a:t>
            </a:r>
          </a:p>
        </p:txBody>
      </p:sp>
      <p:sp>
        <p:nvSpPr>
          <p:cNvPr id="3" name="矩形 2"/>
          <p:cNvSpPr/>
          <p:nvPr/>
        </p:nvSpPr>
        <p:spPr>
          <a:xfrm>
            <a:off x="59646" y="2402231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早期</a:t>
            </a:r>
          </a:p>
        </p:txBody>
      </p:sp>
      <p:sp>
        <p:nvSpPr>
          <p:cNvPr id="5" name="矩形 4"/>
          <p:cNvSpPr/>
          <p:nvPr/>
        </p:nvSpPr>
        <p:spPr>
          <a:xfrm>
            <a:off x="3515760" y="1615467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中期</a:t>
            </a:r>
          </a:p>
        </p:txBody>
      </p:sp>
      <p:sp>
        <p:nvSpPr>
          <p:cNvPr id="6" name="矩形 5"/>
          <p:cNvSpPr/>
          <p:nvPr/>
        </p:nvSpPr>
        <p:spPr>
          <a:xfrm>
            <a:off x="6251706" y="672086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现在</a:t>
            </a:r>
          </a:p>
        </p:txBody>
      </p:sp>
    </p:spTree>
    <p:extLst>
      <p:ext uri="{BB962C8B-B14F-4D97-AF65-F5344CB8AC3E}">
        <p14:creationId xmlns:p14="http://schemas.microsoft.com/office/powerpoint/2010/main" val="7251499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-421243" y="2282910"/>
            <a:ext cx="6887817" cy="5265104"/>
            <a:chOff x="464295" y="1831975"/>
            <a:chExt cx="5728054" cy="4343927"/>
          </a:xfrm>
        </p:grpSpPr>
        <p:grpSp>
          <p:nvGrpSpPr>
            <p:cNvPr id="27" name="组合 26"/>
            <p:cNvGrpSpPr/>
            <p:nvPr/>
          </p:nvGrpSpPr>
          <p:grpSpPr>
            <a:xfrm>
              <a:off x="464295" y="1831975"/>
              <a:ext cx="5728054" cy="4343927"/>
              <a:chOff x="444500" y="1505480"/>
              <a:chExt cx="6455835" cy="4895847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444500" y="1505480"/>
                <a:ext cx="6455835" cy="489584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31" name="矩形 30"/>
              <p:cNvSpPr/>
              <p:nvPr/>
            </p:nvSpPr>
            <p:spPr>
              <a:xfrm>
                <a:off x="829698" y="1877635"/>
                <a:ext cx="5484355" cy="3929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356" y="2162176"/>
              <a:ext cx="4648841" cy="34866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2" name="组合 31"/>
          <p:cNvGrpSpPr/>
          <p:nvPr/>
        </p:nvGrpSpPr>
        <p:grpSpPr>
          <a:xfrm>
            <a:off x="-485211" y="-637026"/>
            <a:ext cx="6801179" cy="4891865"/>
            <a:chOff x="464294" y="1831975"/>
            <a:chExt cx="6078332" cy="4343927"/>
          </a:xfrm>
        </p:grpSpPr>
        <p:grpSp>
          <p:nvGrpSpPr>
            <p:cNvPr id="33" name="组合 32"/>
            <p:cNvGrpSpPr/>
            <p:nvPr/>
          </p:nvGrpSpPr>
          <p:grpSpPr>
            <a:xfrm>
              <a:off x="464294" y="1831975"/>
              <a:ext cx="5867013" cy="4343927"/>
              <a:chOff x="444499" y="1505480"/>
              <a:chExt cx="6612449" cy="4895846"/>
            </a:xfrm>
          </p:grpSpPr>
          <p:pic>
            <p:nvPicPr>
              <p:cNvPr id="35" name="图片 3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444499" y="1505480"/>
                <a:ext cx="6612449" cy="489584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36" name="矩形 35"/>
              <p:cNvSpPr/>
              <p:nvPr/>
            </p:nvSpPr>
            <p:spPr>
              <a:xfrm>
                <a:off x="829697" y="2166640"/>
                <a:ext cx="5761604" cy="36406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95" y="2418602"/>
              <a:ext cx="5748131" cy="33408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5" name="组合 24"/>
          <p:cNvGrpSpPr/>
          <p:nvPr/>
        </p:nvGrpSpPr>
        <p:grpSpPr>
          <a:xfrm>
            <a:off x="5742071" y="-501551"/>
            <a:ext cx="6767581" cy="4812558"/>
            <a:chOff x="464294" y="1831975"/>
            <a:chExt cx="5867013" cy="4343927"/>
          </a:xfrm>
        </p:grpSpPr>
        <p:grpSp>
          <p:nvGrpSpPr>
            <p:cNvPr id="7" name="组合 6"/>
            <p:cNvGrpSpPr/>
            <p:nvPr/>
          </p:nvGrpSpPr>
          <p:grpSpPr>
            <a:xfrm>
              <a:off x="464294" y="1831975"/>
              <a:ext cx="5867013" cy="4343927"/>
              <a:chOff x="444499" y="1505480"/>
              <a:chExt cx="6612449" cy="4895847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444499" y="1505480"/>
                <a:ext cx="6612449" cy="4895847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>
                <a:off x="829697" y="1568980"/>
                <a:ext cx="5761604" cy="42382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333" y="2162176"/>
              <a:ext cx="4900888" cy="34866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7" name="组合 36"/>
          <p:cNvGrpSpPr/>
          <p:nvPr/>
        </p:nvGrpSpPr>
        <p:grpSpPr>
          <a:xfrm>
            <a:off x="6572046" y="2683134"/>
            <a:ext cx="3367709" cy="4066162"/>
            <a:chOff x="2643705" y="2508619"/>
            <a:chExt cx="3299791" cy="4178744"/>
          </a:xfrm>
        </p:grpSpPr>
        <p:grpSp>
          <p:nvGrpSpPr>
            <p:cNvPr id="38" name="组合 37"/>
            <p:cNvGrpSpPr/>
            <p:nvPr/>
          </p:nvGrpSpPr>
          <p:grpSpPr>
            <a:xfrm>
              <a:off x="2643705" y="2574256"/>
              <a:ext cx="3299791" cy="3843380"/>
              <a:chOff x="2900816" y="2342072"/>
              <a:chExt cx="3719047" cy="4331703"/>
            </a:xfrm>
          </p:grpSpPr>
          <p:pic>
            <p:nvPicPr>
              <p:cNvPr id="40" name="图片 3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78" r="9432" b="13227"/>
              <a:stretch/>
            </p:blipFill>
            <p:spPr>
              <a:xfrm>
                <a:off x="2900816" y="2404993"/>
                <a:ext cx="3719047" cy="426878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1" name="矩形 40"/>
              <p:cNvSpPr/>
              <p:nvPr/>
            </p:nvSpPr>
            <p:spPr>
              <a:xfrm>
                <a:off x="3044342" y="2342072"/>
                <a:ext cx="3071233" cy="3929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566" y="2508619"/>
              <a:ext cx="3265930" cy="41787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25481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997798" y="1182401"/>
            <a:ext cx="1274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学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生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97798" y="2527455"/>
            <a:ext cx="1274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学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生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013894" y="3913381"/>
            <a:ext cx="1274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图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书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馆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650999" y="1026028"/>
            <a:ext cx="10645633" cy="1541765"/>
            <a:chOff x="1651000" y="1026028"/>
            <a:chExt cx="9398000" cy="1541765"/>
          </a:xfrm>
        </p:grpSpPr>
        <p:grpSp>
          <p:nvGrpSpPr>
            <p:cNvPr id="5" name="组合 4"/>
            <p:cNvGrpSpPr/>
            <p:nvPr/>
          </p:nvGrpSpPr>
          <p:grpSpPr>
            <a:xfrm>
              <a:off x="1651000" y="1026028"/>
              <a:ext cx="9398000" cy="1541765"/>
              <a:chOff x="1930400" y="1585126"/>
              <a:chExt cx="8559800" cy="1754974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72" b="16848"/>
              <a:stretch/>
            </p:blipFill>
            <p:spPr>
              <a:xfrm>
                <a:off x="1930400" y="1585126"/>
                <a:ext cx="8559800" cy="1754974"/>
              </a:xfrm>
              <a:prstGeom prst="rect">
                <a:avLst/>
              </a:prstGeom>
            </p:spPr>
          </p:pic>
          <p:sp>
            <p:nvSpPr>
              <p:cNvPr id="3" name="矩形 2"/>
              <p:cNvSpPr/>
              <p:nvPr/>
            </p:nvSpPr>
            <p:spPr>
              <a:xfrm>
                <a:off x="1930400" y="1765300"/>
                <a:ext cx="7950200" cy="1409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ABB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7846648" y="1141048"/>
                <a:ext cx="1425719" cy="2642184"/>
              </a:xfrm>
              <a:prstGeom prst="rect">
                <a:avLst/>
              </a:prstGeom>
            </p:spPr>
          </p:pic>
        </p:grpSp>
        <p:sp>
          <p:nvSpPr>
            <p:cNvPr id="22" name="TextBox 8"/>
            <p:cNvSpPr txBox="1"/>
            <p:nvPr/>
          </p:nvSpPr>
          <p:spPr>
            <a:xfrm>
              <a:off x="1868330" y="1230482"/>
              <a:ext cx="8079257" cy="11568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kern="100" dirty="0"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“在一学期的工作中，我真切地体验到了教务工作的繁杂琐碎、教务老师工作的不易，曾经有过的一些不理解也烟消云散。一学期的助理工作不仅锻炼了我查找信息、整理资料、沟通交流、换位思考的能力，还增强了我的时间观念、提高了我的责任意识，让我在日常的学习和生活中更加细致耐心。”</a:t>
              </a:r>
              <a:endPara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-1209" y="0"/>
            <a:ext cx="6097209" cy="1026029"/>
            <a:chOff x="-1209" y="0"/>
            <a:chExt cx="6097209" cy="1026029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1881" y="-313090"/>
              <a:ext cx="1026029" cy="1652209"/>
            </a:xfrm>
            <a:prstGeom prst="rect">
              <a:avLst/>
            </a:prstGeom>
          </p:spPr>
        </p:pic>
        <p:cxnSp>
          <p:nvCxnSpPr>
            <p:cNvPr id="27" name="直接连接符 26"/>
            <p:cNvCxnSpPr>
              <a:cxnSpLocks/>
            </p:cNvCxnSpPr>
            <p:nvPr/>
          </p:nvCxnSpPr>
          <p:spPr>
            <a:xfrm>
              <a:off x="-1209" y="1026029"/>
              <a:ext cx="6097209" cy="0"/>
            </a:xfrm>
            <a:prstGeom prst="line">
              <a:avLst/>
            </a:prstGeom>
            <a:ln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>
              <a:cxnSpLocks/>
            </p:cNvCxnSpPr>
            <p:nvPr/>
          </p:nvCxnSpPr>
          <p:spPr>
            <a:xfrm>
              <a:off x="3572967" y="1026029"/>
              <a:ext cx="2338091" cy="0"/>
            </a:xfrm>
            <a:prstGeom prst="line">
              <a:avLst/>
            </a:prstGeom>
            <a:ln w="50800">
              <a:solidFill>
                <a:srgbClr val="6ABB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本框 28"/>
          <p:cNvSpPr txBox="1"/>
          <p:nvPr/>
        </p:nvSpPr>
        <p:spPr>
          <a:xfrm>
            <a:off x="1895604" y="259708"/>
            <a:ext cx="4200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反馈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1635952" y="2498201"/>
            <a:ext cx="10660680" cy="1541765"/>
            <a:chOff x="1635953" y="1026028"/>
            <a:chExt cx="9413047" cy="1541765"/>
          </a:xfrm>
        </p:grpSpPr>
        <p:grpSp>
          <p:nvGrpSpPr>
            <p:cNvPr id="35" name="组合 34"/>
            <p:cNvGrpSpPr/>
            <p:nvPr/>
          </p:nvGrpSpPr>
          <p:grpSpPr>
            <a:xfrm>
              <a:off x="1635953" y="1026028"/>
              <a:ext cx="9413047" cy="1541765"/>
              <a:chOff x="1916695" y="1585126"/>
              <a:chExt cx="8573505" cy="1754974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72" b="16848"/>
              <a:stretch/>
            </p:blipFill>
            <p:spPr>
              <a:xfrm>
                <a:off x="1930400" y="1585126"/>
                <a:ext cx="8559800" cy="1754974"/>
              </a:xfrm>
              <a:prstGeom prst="rect">
                <a:avLst/>
              </a:prstGeom>
            </p:spPr>
          </p:pic>
          <p:sp>
            <p:nvSpPr>
              <p:cNvPr id="38" name="矩形 37"/>
              <p:cNvSpPr/>
              <p:nvPr/>
            </p:nvSpPr>
            <p:spPr>
              <a:xfrm>
                <a:off x="1916695" y="1655953"/>
                <a:ext cx="7950200" cy="1409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ABB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7833827" y="1002546"/>
                <a:ext cx="1425719" cy="2642184"/>
              </a:xfrm>
              <a:prstGeom prst="rect">
                <a:avLst/>
              </a:prstGeom>
            </p:spPr>
          </p:pic>
        </p:grpSp>
        <p:sp>
          <p:nvSpPr>
            <p:cNvPr id="36" name="TextBox 8"/>
            <p:cNvSpPr txBox="1"/>
            <p:nvPr/>
          </p:nvSpPr>
          <p:spPr>
            <a:xfrm>
              <a:off x="1868270" y="1187623"/>
              <a:ext cx="8079111" cy="11567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kern="100" dirty="0"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“我协助系里老师完成了</a:t>
              </a:r>
              <a:r>
                <a:rPr lang="zh-CN" altLang="zh-CN" sz="1600" kern="100" dirty="0"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讲座论坛</a:t>
              </a:r>
              <a:r>
                <a:rPr lang="zh-CN" altLang="en-US" sz="1600" kern="100" dirty="0"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的</a:t>
              </a:r>
              <a:r>
                <a:rPr lang="zh-CN" altLang="zh-CN" sz="1600" kern="100" dirty="0"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筹备、会务等工作，</a:t>
              </a:r>
              <a:r>
                <a:rPr lang="zh-CN" altLang="en-US" sz="1600" kern="100" dirty="0"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在这个过程中，不仅能</a:t>
              </a:r>
              <a:r>
                <a:rPr lang="zh-CN" altLang="zh-CN" sz="1600" kern="100" dirty="0"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了解到学科的发展动态，</a:t>
              </a:r>
              <a:r>
                <a:rPr lang="zh-CN" altLang="en-US" sz="1600" kern="100" dirty="0"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又</a:t>
              </a:r>
              <a:r>
                <a:rPr lang="zh-CN" altLang="zh-CN" sz="1600" kern="100" dirty="0"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能学习到相关的专业知识，积累丰富的工作经验，无论对学业发展还是工作经验的积累，都起到了积极的作用</a:t>
              </a:r>
              <a:r>
                <a:rPr lang="zh-CN" altLang="en-US" sz="1600" kern="100" dirty="0"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634906" y="3960956"/>
            <a:ext cx="10661726" cy="1572466"/>
            <a:chOff x="1634906" y="995326"/>
            <a:chExt cx="9414095" cy="1572466"/>
          </a:xfrm>
        </p:grpSpPr>
        <p:grpSp>
          <p:nvGrpSpPr>
            <p:cNvPr id="41" name="组合 40"/>
            <p:cNvGrpSpPr/>
            <p:nvPr/>
          </p:nvGrpSpPr>
          <p:grpSpPr>
            <a:xfrm>
              <a:off x="1634906" y="995326"/>
              <a:ext cx="9414095" cy="1572466"/>
              <a:chOff x="1915741" y="1550179"/>
              <a:chExt cx="8574459" cy="1789921"/>
            </a:xfrm>
          </p:grpSpPr>
          <p:pic>
            <p:nvPicPr>
              <p:cNvPr id="43" name="图片 4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72" b="16848"/>
              <a:stretch/>
            </p:blipFill>
            <p:spPr>
              <a:xfrm>
                <a:off x="1930400" y="1585126"/>
                <a:ext cx="8559800" cy="1754974"/>
              </a:xfrm>
              <a:prstGeom prst="rect">
                <a:avLst/>
              </a:prstGeom>
            </p:spPr>
          </p:pic>
          <p:sp>
            <p:nvSpPr>
              <p:cNvPr id="44" name="矩形 43"/>
              <p:cNvSpPr/>
              <p:nvPr/>
            </p:nvSpPr>
            <p:spPr>
              <a:xfrm>
                <a:off x="1915741" y="1550179"/>
                <a:ext cx="7950201" cy="14097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ABB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5" name="图片 4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7846605" y="951720"/>
                <a:ext cx="1425719" cy="2642184"/>
              </a:xfrm>
              <a:prstGeom prst="rect">
                <a:avLst/>
              </a:prstGeom>
            </p:spPr>
          </p:pic>
        </p:grpSp>
        <p:sp>
          <p:nvSpPr>
            <p:cNvPr id="42" name="TextBox 8"/>
            <p:cNvSpPr txBox="1"/>
            <p:nvPr/>
          </p:nvSpPr>
          <p:spPr>
            <a:xfrm>
              <a:off x="1976145" y="1090983"/>
              <a:ext cx="797122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kern="100" dirty="0"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“外院分管每学期都招募了</a:t>
              </a:r>
              <a:r>
                <a:rPr lang="en-US" altLang="zh-CN" sz="1600" kern="100" dirty="0"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10</a:t>
              </a:r>
              <a:r>
                <a:rPr lang="zh-CN" altLang="en-US" sz="1600" kern="100" dirty="0"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多位博士生担任流通阅览台口的学生助理，这些博士生的加入大大缓解了图书馆的流通压力，未来我们也希望学校的这项政策能够持续下去”</a:t>
              </a:r>
              <a:endPara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634904" y="5222726"/>
            <a:ext cx="10661727" cy="1541765"/>
            <a:chOff x="1651000" y="1026028"/>
            <a:chExt cx="9398000" cy="1541765"/>
          </a:xfrm>
        </p:grpSpPr>
        <p:grpSp>
          <p:nvGrpSpPr>
            <p:cNvPr id="47" name="组合 46"/>
            <p:cNvGrpSpPr/>
            <p:nvPr/>
          </p:nvGrpSpPr>
          <p:grpSpPr>
            <a:xfrm>
              <a:off x="1651000" y="1026028"/>
              <a:ext cx="9398000" cy="1541765"/>
              <a:chOff x="1930400" y="1585126"/>
              <a:chExt cx="8559800" cy="1754974"/>
            </a:xfrm>
          </p:grpSpPr>
          <p:pic>
            <p:nvPicPr>
              <p:cNvPr id="49" name="图片 4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72" b="16848"/>
              <a:stretch/>
            </p:blipFill>
            <p:spPr>
              <a:xfrm>
                <a:off x="1930400" y="1585126"/>
                <a:ext cx="8559800" cy="1754974"/>
              </a:xfrm>
              <a:prstGeom prst="rect">
                <a:avLst/>
              </a:prstGeom>
            </p:spPr>
          </p:pic>
          <p:sp>
            <p:nvSpPr>
              <p:cNvPr id="50" name="矩形 49"/>
              <p:cNvSpPr/>
              <p:nvPr/>
            </p:nvSpPr>
            <p:spPr>
              <a:xfrm>
                <a:off x="1930400" y="1765300"/>
                <a:ext cx="7950200" cy="1409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ABB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1" name="图片 5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7846648" y="1141048"/>
                <a:ext cx="1425719" cy="2642184"/>
              </a:xfrm>
              <a:prstGeom prst="rect">
                <a:avLst/>
              </a:prstGeom>
            </p:spPr>
          </p:pic>
        </p:grpSp>
        <p:sp>
          <p:nvSpPr>
            <p:cNvPr id="48" name="TextBox 8"/>
            <p:cNvSpPr txBox="1"/>
            <p:nvPr/>
          </p:nvSpPr>
          <p:spPr>
            <a:xfrm>
              <a:off x="1950070" y="1291591"/>
              <a:ext cx="799918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kern="100" dirty="0">
                  <a:latin typeface="华文中宋" panose="02010600040101010101" pitchFamily="2" charset="-122"/>
                  <a:ea typeface="华文中宋" panose="02010600040101010101" pitchFamily="2" charset="-122"/>
                  <a:cs typeface="Times New Roman" panose="02020603050405020304" pitchFamily="18" charset="0"/>
                </a:rPr>
                <a:t>“以前请学生帮忙，需要额外给学生做助理费，也很不好意思，自从有了博士岗位管理系统后，学生积极性也增加了，也会主动要求我们给安排工作了”</a:t>
              </a: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1005847" y="5296127"/>
            <a:ext cx="1274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系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所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老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师</a:t>
            </a:r>
          </a:p>
        </p:txBody>
      </p:sp>
      <p:sp>
        <p:nvSpPr>
          <p:cNvPr id="53" name="椭圆 52"/>
          <p:cNvSpPr/>
          <p:nvPr/>
        </p:nvSpPr>
        <p:spPr>
          <a:xfrm>
            <a:off x="1778801" y="1340163"/>
            <a:ext cx="233606" cy="233606"/>
          </a:xfrm>
          <a:prstGeom prst="ellipse">
            <a:avLst/>
          </a:prstGeom>
          <a:solidFill>
            <a:srgbClr val="6AB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1773215" y="2722834"/>
            <a:ext cx="233606" cy="233606"/>
          </a:xfrm>
          <a:prstGeom prst="ellipse">
            <a:avLst/>
          </a:prstGeom>
          <a:solidFill>
            <a:srgbClr val="6AB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1769591" y="4168656"/>
            <a:ext cx="233606" cy="233606"/>
          </a:xfrm>
          <a:prstGeom prst="ellipse">
            <a:avLst/>
          </a:prstGeom>
          <a:solidFill>
            <a:srgbClr val="6AB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1769591" y="5592851"/>
            <a:ext cx="233606" cy="233606"/>
          </a:xfrm>
          <a:prstGeom prst="ellipse">
            <a:avLst/>
          </a:prstGeom>
          <a:solidFill>
            <a:srgbClr val="6AB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5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</TotalTime>
  <Words>1198</Words>
  <Application>Microsoft Office PowerPoint</Application>
  <PresentationFormat>宽屏</PresentationFormat>
  <Paragraphs>159</Paragraphs>
  <Slides>25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等线</vt:lpstr>
      <vt:lpstr>等线 Light</vt:lpstr>
      <vt:lpstr>方正清刻本悦宋简体</vt:lpstr>
      <vt:lpstr>仿宋</vt:lpstr>
      <vt:lpstr>华光行楷_CNKI</vt:lpstr>
      <vt:lpstr>华文楷体</vt:lpstr>
      <vt:lpstr>华文隶书</vt:lpstr>
      <vt:lpstr>华文中宋</vt:lpstr>
      <vt:lpstr>微软雅黑</vt:lpstr>
      <vt:lpstr>Arial</vt:lpstr>
      <vt:lpstr>Calibri</vt:lpstr>
      <vt:lpstr>Segoe UI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锐旗设计；https://9ppt.taobao.com</dc:creator>
  <dc:description>锐旗设计；https://9ppt.taobao.com_x000d_
</dc:description>
  <cp:lastModifiedBy>Administrator</cp:lastModifiedBy>
  <cp:revision>172</cp:revision>
  <dcterms:created xsi:type="dcterms:W3CDTF">2017-02-15T12:24:32Z</dcterms:created>
  <dcterms:modified xsi:type="dcterms:W3CDTF">2022-01-06T01:11:22Z</dcterms:modified>
</cp:coreProperties>
</file>